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5" r:id="rId2"/>
    <p:sldId id="362" r:id="rId3"/>
    <p:sldId id="361" r:id="rId4"/>
    <p:sldId id="370" r:id="rId5"/>
    <p:sldId id="371" r:id="rId6"/>
    <p:sldId id="355" r:id="rId7"/>
    <p:sldId id="363" r:id="rId8"/>
    <p:sldId id="347" r:id="rId9"/>
    <p:sldId id="352" r:id="rId10"/>
    <p:sldId id="364" r:id="rId11"/>
    <p:sldId id="266" r:id="rId12"/>
    <p:sldId id="322" r:id="rId13"/>
    <p:sldId id="326" r:id="rId14"/>
    <p:sldId id="353" r:id="rId15"/>
    <p:sldId id="307" r:id="rId16"/>
    <p:sldId id="32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200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18"/>
    <p:restoredTop sz="95210"/>
  </p:normalViewPr>
  <p:slideViewPr>
    <p:cSldViewPr>
      <p:cViewPr varScale="1">
        <p:scale>
          <a:sx n="82" d="100"/>
          <a:sy n="82" d="100"/>
        </p:scale>
        <p:origin x="1284" y="-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6" d="100"/>
        <a:sy n="56" d="100"/>
      </p:scale>
      <p:origin x="0" y="2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80504-DFB8-46A2-91C9-06858432E1EC}" type="datetimeFigureOut">
              <a:rPr lang="en-GB" smtClean="0"/>
              <a:t>28/09/2023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C13BF-E823-4310-9BDF-2CCB3E2C5675}" type="slidenum">
              <a:rPr lang="en-GB" smtClean="0"/>
              <a:t>‹#›</a:t>
            </a:fld>
            <a:endParaRPr lang="en-GB"/>
          </a:p>
        </p:txBody>
      </p:sp>
    </p:spTree>
    <p:extLst>
      <p:ext uri="{BB962C8B-B14F-4D97-AF65-F5344CB8AC3E}">
        <p14:creationId xmlns:p14="http://schemas.microsoft.com/office/powerpoint/2010/main" val="245430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C13BF-E823-4310-9BDF-2CCB3E2C5675}" type="slidenum">
              <a:rPr lang="en-GB" smtClean="0"/>
              <a:t>1</a:t>
            </a:fld>
            <a:endParaRPr lang="en-GB"/>
          </a:p>
        </p:txBody>
      </p:sp>
    </p:spTree>
    <p:extLst>
      <p:ext uri="{BB962C8B-B14F-4D97-AF65-F5344CB8AC3E}">
        <p14:creationId xmlns:p14="http://schemas.microsoft.com/office/powerpoint/2010/main" val="401218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F107F27-8070-4CA0-ADCB-1FCD912D0F23}" type="slidenum">
              <a:rPr lang="en-GB" sz="1200"/>
              <a:pPr eaLnBrk="1" hangingPunct="1"/>
              <a:t>11</a:t>
            </a:fld>
            <a:endParaRPr lang="en-GB"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ＭＳ Ｐゴシック" charset="-128"/>
              </a:defRPr>
            </a:lvl1pPr>
            <a:lvl2pPr marL="37931725" indent="-37474525" algn="l" eaLnBrk="0" hangingPunct="0">
              <a:spcBef>
                <a:spcPct val="30000"/>
              </a:spcBef>
              <a:defRPr sz="1200">
                <a:solidFill>
                  <a:schemeClr val="tx1"/>
                </a:solidFill>
                <a:latin typeface="Arial" charset="0"/>
                <a:ea typeface="ＭＳ Ｐゴシック" charset="-128"/>
              </a:defRPr>
            </a:lvl2pPr>
            <a:lvl3pPr marL="1143000" indent="-228600" algn="l" eaLnBrk="0" hangingPunct="0">
              <a:spcBef>
                <a:spcPct val="30000"/>
              </a:spcBef>
              <a:defRPr sz="1200">
                <a:solidFill>
                  <a:schemeClr val="tx1"/>
                </a:solidFill>
                <a:latin typeface="Arial" charset="0"/>
                <a:ea typeface="ＭＳ Ｐゴシック" charset="-128"/>
              </a:defRPr>
            </a:lvl3pPr>
            <a:lvl4pPr marL="1600200" indent="-228600" algn="l" eaLnBrk="0" hangingPunct="0">
              <a:spcBef>
                <a:spcPct val="30000"/>
              </a:spcBef>
              <a:defRPr sz="1200">
                <a:solidFill>
                  <a:schemeClr val="tx1"/>
                </a:solidFill>
                <a:latin typeface="Arial" charset="0"/>
                <a:ea typeface="ＭＳ Ｐゴシック" charset="-128"/>
              </a:defRPr>
            </a:lvl4pPr>
            <a:lvl5pPr marL="2057400" indent="-228600" algn="l" eaLnBrk="0" hangingPunct="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lgn="r" eaLnBrk="1" hangingPunct="1">
              <a:spcBef>
                <a:spcPct val="0"/>
              </a:spcBef>
            </a:pPr>
            <a:fld id="{91179F8A-703B-4353-BF90-BB4D6448F68C}" type="slidenum">
              <a:rPr lang="en-GB" altLang="en-US"/>
              <a:pPr algn="r" eaLnBrk="1" hangingPunct="1">
                <a:spcBef>
                  <a:spcPct val="0"/>
                </a:spcBef>
              </a:pPr>
              <a:t>12</a:t>
            </a:fld>
            <a:endParaRPr lang="en-GB"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141904-13C1-4766-98C5-674565678D69}"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5DD58D-DE65-489A-A210-385D4CEB4F9D}" type="slidenum">
              <a:rPr lang="en-GB" smtClean="0"/>
              <a:t>‹#›</a:t>
            </a:fld>
            <a:endParaRPr lang="en-GB"/>
          </a:p>
        </p:txBody>
      </p:sp>
    </p:spTree>
    <p:extLst>
      <p:ext uri="{BB962C8B-B14F-4D97-AF65-F5344CB8AC3E}">
        <p14:creationId xmlns:p14="http://schemas.microsoft.com/office/powerpoint/2010/main" val="118453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141904-13C1-4766-98C5-674565678D69}"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5DD58D-DE65-489A-A210-385D4CEB4F9D}" type="slidenum">
              <a:rPr lang="en-GB" smtClean="0"/>
              <a:t>‹#›</a:t>
            </a:fld>
            <a:endParaRPr lang="en-GB"/>
          </a:p>
        </p:txBody>
      </p:sp>
    </p:spTree>
    <p:extLst>
      <p:ext uri="{BB962C8B-B14F-4D97-AF65-F5344CB8AC3E}">
        <p14:creationId xmlns:p14="http://schemas.microsoft.com/office/powerpoint/2010/main" val="49406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141904-13C1-4766-98C5-674565678D69}"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5DD58D-DE65-489A-A210-385D4CEB4F9D}" type="slidenum">
              <a:rPr lang="en-GB" smtClean="0"/>
              <a:t>‹#›</a:t>
            </a:fld>
            <a:endParaRPr lang="en-GB"/>
          </a:p>
        </p:txBody>
      </p:sp>
    </p:spTree>
    <p:extLst>
      <p:ext uri="{BB962C8B-B14F-4D97-AF65-F5344CB8AC3E}">
        <p14:creationId xmlns:p14="http://schemas.microsoft.com/office/powerpoint/2010/main" val="217512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274CB6CA-54F4-44D0-BBDC-9B9C4D92ACC7}" type="slidenum">
              <a:rPr lang="en-GB"/>
              <a:pPr/>
              <a:t>‹#›</a:t>
            </a:fld>
            <a:endParaRPr lang="en-GB"/>
          </a:p>
        </p:txBody>
      </p:sp>
    </p:spTree>
    <p:extLst>
      <p:ext uri="{BB962C8B-B14F-4D97-AF65-F5344CB8AC3E}">
        <p14:creationId xmlns:p14="http://schemas.microsoft.com/office/powerpoint/2010/main" val="7232870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141904-13C1-4766-98C5-674565678D69}"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5DD58D-DE65-489A-A210-385D4CEB4F9D}" type="slidenum">
              <a:rPr lang="en-GB" smtClean="0"/>
              <a:t>‹#›</a:t>
            </a:fld>
            <a:endParaRPr lang="en-GB"/>
          </a:p>
        </p:txBody>
      </p:sp>
    </p:spTree>
    <p:extLst>
      <p:ext uri="{BB962C8B-B14F-4D97-AF65-F5344CB8AC3E}">
        <p14:creationId xmlns:p14="http://schemas.microsoft.com/office/powerpoint/2010/main" val="106280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141904-13C1-4766-98C5-674565678D69}"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5DD58D-DE65-489A-A210-385D4CEB4F9D}" type="slidenum">
              <a:rPr lang="en-GB" smtClean="0"/>
              <a:t>‹#›</a:t>
            </a:fld>
            <a:endParaRPr lang="en-GB"/>
          </a:p>
        </p:txBody>
      </p:sp>
    </p:spTree>
    <p:extLst>
      <p:ext uri="{BB962C8B-B14F-4D97-AF65-F5344CB8AC3E}">
        <p14:creationId xmlns:p14="http://schemas.microsoft.com/office/powerpoint/2010/main" val="204753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141904-13C1-4766-98C5-674565678D69}" type="datetimeFigureOut">
              <a:rPr lang="en-GB" smtClean="0"/>
              <a:t>28/09/2023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5DD58D-DE65-489A-A210-385D4CEB4F9D}" type="slidenum">
              <a:rPr lang="en-GB" smtClean="0"/>
              <a:t>‹#›</a:t>
            </a:fld>
            <a:endParaRPr lang="en-GB"/>
          </a:p>
        </p:txBody>
      </p:sp>
    </p:spTree>
    <p:extLst>
      <p:ext uri="{BB962C8B-B14F-4D97-AF65-F5344CB8AC3E}">
        <p14:creationId xmlns:p14="http://schemas.microsoft.com/office/powerpoint/2010/main" val="118777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141904-13C1-4766-98C5-674565678D69}" type="datetimeFigureOut">
              <a:rPr lang="en-GB" smtClean="0"/>
              <a:t>28/09/2023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5DD58D-DE65-489A-A210-385D4CEB4F9D}" type="slidenum">
              <a:rPr lang="en-GB" smtClean="0"/>
              <a:t>‹#›</a:t>
            </a:fld>
            <a:endParaRPr lang="en-GB"/>
          </a:p>
        </p:txBody>
      </p:sp>
    </p:spTree>
    <p:extLst>
      <p:ext uri="{BB962C8B-B14F-4D97-AF65-F5344CB8AC3E}">
        <p14:creationId xmlns:p14="http://schemas.microsoft.com/office/powerpoint/2010/main" val="109997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141904-13C1-4766-98C5-674565678D69}" type="datetimeFigureOut">
              <a:rPr lang="en-GB" smtClean="0"/>
              <a:t>28/09/2023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5DD58D-DE65-489A-A210-385D4CEB4F9D}" type="slidenum">
              <a:rPr lang="en-GB" smtClean="0"/>
              <a:t>‹#›</a:t>
            </a:fld>
            <a:endParaRPr lang="en-GB"/>
          </a:p>
        </p:txBody>
      </p:sp>
    </p:spTree>
    <p:extLst>
      <p:ext uri="{BB962C8B-B14F-4D97-AF65-F5344CB8AC3E}">
        <p14:creationId xmlns:p14="http://schemas.microsoft.com/office/powerpoint/2010/main" val="121065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41904-13C1-4766-98C5-674565678D69}" type="datetimeFigureOut">
              <a:rPr lang="en-GB" smtClean="0"/>
              <a:t>28/09/2023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5DD58D-DE65-489A-A210-385D4CEB4F9D}" type="slidenum">
              <a:rPr lang="en-GB" smtClean="0"/>
              <a:t>‹#›</a:t>
            </a:fld>
            <a:endParaRPr lang="en-GB"/>
          </a:p>
        </p:txBody>
      </p:sp>
    </p:spTree>
    <p:extLst>
      <p:ext uri="{BB962C8B-B14F-4D97-AF65-F5344CB8AC3E}">
        <p14:creationId xmlns:p14="http://schemas.microsoft.com/office/powerpoint/2010/main" val="375814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141904-13C1-4766-98C5-674565678D69}" type="datetimeFigureOut">
              <a:rPr lang="en-GB" smtClean="0"/>
              <a:t>28/09/2023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5DD58D-DE65-489A-A210-385D4CEB4F9D}" type="slidenum">
              <a:rPr lang="en-GB" smtClean="0"/>
              <a:t>‹#›</a:t>
            </a:fld>
            <a:endParaRPr lang="en-GB"/>
          </a:p>
        </p:txBody>
      </p:sp>
    </p:spTree>
    <p:extLst>
      <p:ext uri="{BB962C8B-B14F-4D97-AF65-F5344CB8AC3E}">
        <p14:creationId xmlns:p14="http://schemas.microsoft.com/office/powerpoint/2010/main" val="34894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141904-13C1-4766-98C5-674565678D69}" type="datetimeFigureOut">
              <a:rPr lang="en-GB" smtClean="0"/>
              <a:t>28/09/2023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5DD58D-DE65-489A-A210-385D4CEB4F9D}" type="slidenum">
              <a:rPr lang="en-GB" smtClean="0"/>
              <a:t>‹#›</a:t>
            </a:fld>
            <a:endParaRPr lang="en-GB"/>
          </a:p>
        </p:txBody>
      </p:sp>
    </p:spTree>
    <p:extLst>
      <p:ext uri="{BB962C8B-B14F-4D97-AF65-F5344CB8AC3E}">
        <p14:creationId xmlns:p14="http://schemas.microsoft.com/office/powerpoint/2010/main" val="123597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41904-13C1-4766-98C5-674565678D69}" type="datetimeFigureOut">
              <a:rPr lang="en-GB" smtClean="0"/>
              <a:t>28/09/2023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DD58D-DE65-489A-A210-385D4CEB4F9D}" type="slidenum">
              <a:rPr lang="en-GB" smtClean="0"/>
              <a:t>‹#›</a:t>
            </a:fld>
            <a:endParaRPr lang="en-GB"/>
          </a:p>
        </p:txBody>
      </p:sp>
    </p:spTree>
    <p:extLst>
      <p:ext uri="{BB962C8B-B14F-4D97-AF65-F5344CB8AC3E}">
        <p14:creationId xmlns:p14="http://schemas.microsoft.com/office/powerpoint/2010/main" val="415184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amrt.org.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www.sais.gov.uk/" TargetMode="External"/><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hyperlink" Target="https://www.mwis.org.uk/" TargetMode="External"/><Relationship Id="rId1" Type="http://schemas.openxmlformats.org/officeDocument/2006/relationships/slideLayout" Target="../slideLayouts/slideLayout12.xml"/><Relationship Id="rId6" Type="http://schemas.openxmlformats.org/officeDocument/2006/relationships/hyperlink" Target="https://www.mountaineering.scot/" TargetMode="External"/><Relationship Id="rId5" Type="http://schemas.openxmlformats.org/officeDocument/2006/relationships/image" Target="../media/image10.png"/><Relationship Id="rId4" Type="http://schemas.openxmlformats.org/officeDocument/2006/relationships/hyperlink" Target="https://www.metoffice.gov.uk/"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Phot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9" y="-15660"/>
            <a:ext cx="9169749" cy="687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1"/>
          </p:nvPr>
        </p:nvSpPr>
        <p:spPr>
          <a:xfrm>
            <a:off x="1013188" y="1803825"/>
            <a:ext cx="7003950" cy="85665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GB"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Friends in High Places</a:t>
            </a:r>
          </a:p>
        </p:txBody>
      </p:sp>
      <p:sp>
        <p:nvSpPr>
          <p:cNvPr id="2057" name="Text Box 9"/>
          <p:cNvSpPr txBox="1">
            <a:spLocks noChangeArrowheads="1"/>
          </p:cNvSpPr>
          <p:nvPr/>
        </p:nvSpPr>
        <p:spPr bwMode="auto">
          <a:xfrm>
            <a:off x="1205533" y="2820984"/>
            <a:ext cx="6732933" cy="1569660"/>
          </a:xfrm>
          <a:prstGeom prst="rect">
            <a:avLst/>
          </a:prstGeom>
          <a:noFill/>
          <a:ln w="9525">
            <a:noFill/>
            <a:miter lim="800000"/>
            <a:headEnd/>
            <a:tailEnd/>
          </a:ln>
          <a:effectLst/>
        </p:spPr>
        <p:txBody>
          <a:bodyPr wrap="none">
            <a:spAutoFit/>
          </a:bodyPr>
          <a:lstStyle/>
          <a:p>
            <a:pPr algn="ctr">
              <a:defRPr/>
            </a:pPr>
            <a:r>
              <a:rPr lang="en-GB" sz="32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With our sincere thanks to </a:t>
            </a:r>
          </a:p>
          <a:p>
            <a:pPr algn="ctr">
              <a:defRPr/>
            </a:pPr>
            <a:r>
              <a:rPr lang="en-GB" sz="32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Mario Di Maio</a:t>
            </a:r>
          </a:p>
          <a:p>
            <a:pPr algn="ctr">
              <a:defRPr/>
            </a:pPr>
            <a:r>
              <a:rPr lang="en-GB" sz="32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Aberdeen Mountain Rescue Team</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79" y="4435196"/>
            <a:ext cx="1676001" cy="167600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0329" y="4362877"/>
            <a:ext cx="1840288" cy="1820638"/>
          </a:xfrm>
          <a:prstGeom prst="rect">
            <a:avLst/>
          </a:prstGeom>
        </p:spPr>
      </p:pic>
      <p:sp>
        <p:nvSpPr>
          <p:cNvPr id="4" name="Rectangle 3"/>
          <p:cNvSpPr/>
          <p:nvPr/>
        </p:nvSpPr>
        <p:spPr>
          <a:xfrm>
            <a:off x="323528" y="188640"/>
            <a:ext cx="838327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Aberdeen Mountain Rescue Team</a:t>
            </a:r>
          </a:p>
        </p:txBody>
      </p:sp>
    </p:spTree>
    <p:extLst>
      <p:ext uri="{BB962C8B-B14F-4D97-AF65-F5344CB8AC3E}">
        <p14:creationId xmlns:p14="http://schemas.microsoft.com/office/powerpoint/2010/main" val="4178931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91DA-49E0-CF92-0903-5AEB755D95FC}"/>
              </a:ext>
            </a:extLst>
          </p:cNvPr>
          <p:cNvSpPr>
            <a:spLocks noGrp="1"/>
          </p:cNvSpPr>
          <p:nvPr>
            <p:ph type="title"/>
          </p:nvPr>
        </p:nvSpPr>
        <p:spPr/>
        <p:txBody>
          <a:bodyPr/>
          <a:lstStyle/>
          <a:p>
            <a:r>
              <a:rPr lang="en-US" u="sng" dirty="0"/>
              <a:t>In the Mountains</a:t>
            </a:r>
          </a:p>
        </p:txBody>
      </p:sp>
      <p:sp>
        <p:nvSpPr>
          <p:cNvPr id="4" name="TextBox 3">
            <a:extLst>
              <a:ext uri="{FF2B5EF4-FFF2-40B4-BE49-F238E27FC236}">
                <a16:creationId xmlns:a16="http://schemas.microsoft.com/office/drawing/2014/main" id="{8F2AA57E-FB1E-D5B8-4B34-7E5AE9D34E6C}"/>
              </a:ext>
            </a:extLst>
          </p:cNvPr>
          <p:cNvSpPr txBox="1"/>
          <p:nvPr/>
        </p:nvSpPr>
        <p:spPr>
          <a:xfrm>
            <a:off x="424080" y="1227915"/>
            <a:ext cx="7560840" cy="560153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Keep an eye on the weather – Accurate forecasts for mountain areas are more difficult to predict. Wind, rain and cloud cover and also cloud height may be more extreme than forecast indicated.</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Keep the party together and be ready to reassess your route and objective should conditions on the hill or that of members of the party cause concern.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Watch for signs of fatigue, hypothermia or general unwellness within the party.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Keep a close eye on children or inexperienced members of the party.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Beware the passage of time and again reassess your objective if you think that continuing with you original plan is likely to have you going significantly beyond your planned schedule.</a:t>
            </a:r>
          </a:p>
          <a:p>
            <a:endParaRPr lang="en-US" dirty="0"/>
          </a:p>
        </p:txBody>
      </p:sp>
    </p:spTree>
    <p:extLst>
      <p:ext uri="{BB962C8B-B14F-4D97-AF65-F5344CB8AC3E}">
        <p14:creationId xmlns:p14="http://schemas.microsoft.com/office/powerpoint/2010/main" val="127161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IMG_11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2"/>
          <p:cNvSpPr txBox="1">
            <a:spLocks noChangeArrowheads="1"/>
          </p:cNvSpPr>
          <p:nvPr/>
        </p:nvSpPr>
        <p:spPr bwMode="auto">
          <a:xfrm>
            <a:off x="809625" y="271463"/>
            <a:ext cx="7524750" cy="63150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sz="3600" b="1" dirty="0">
                <a:effectLst>
                  <a:outerShdw blurRad="38100" dist="38100" dir="2700000" algn="tl">
                    <a:srgbClr val="FFFFFF"/>
                  </a:outerShdw>
                </a:effectLst>
              </a:rPr>
              <a:t>I say, climb if you will, but remember that courage and strength are naught without prudence, and that a momentary negligence may destroy the happiness of a lifetime. Do nothing in haste look well to each step and from the beginning think what may be the end.</a:t>
            </a:r>
          </a:p>
          <a:p>
            <a:pPr eaLnBrk="1" hangingPunct="1"/>
            <a:endParaRPr lang="en-GB" sz="3600" b="1" dirty="0">
              <a:effectLst>
                <a:outerShdw blurRad="38100" dist="38100" dir="2700000" algn="tl">
                  <a:srgbClr val="FFFFFF"/>
                </a:outerShdw>
              </a:effectLst>
            </a:endParaRPr>
          </a:p>
          <a:p>
            <a:pPr eaLnBrk="1" hangingPunct="1"/>
            <a:r>
              <a:rPr lang="en-GB" b="1" i="1" dirty="0">
                <a:effectLst>
                  <a:outerShdw blurRad="38100" dist="38100" dir="2700000" algn="tl">
                    <a:srgbClr val="FFFFFF"/>
                  </a:outerShdw>
                </a:effectLst>
              </a:rPr>
              <a:t>Edward </a:t>
            </a:r>
            <a:r>
              <a:rPr lang="en-GB" b="1" i="1" dirty="0" err="1">
                <a:effectLst>
                  <a:outerShdw blurRad="38100" dist="38100" dir="2700000" algn="tl">
                    <a:srgbClr val="FFFFFF"/>
                  </a:outerShdw>
                </a:effectLst>
              </a:rPr>
              <a:t>Whymper</a:t>
            </a:r>
            <a:endParaRPr lang="en-GB" b="1" i="1" dirty="0">
              <a:effectLst>
                <a:outerShdw blurRad="38100" dist="38100" dir="2700000" algn="tl">
                  <a:srgbClr val="FFFFFF"/>
                </a:outerShdw>
              </a:effectLst>
            </a:endParaRPr>
          </a:p>
          <a:p>
            <a:pPr eaLnBrk="1" hangingPunct="1"/>
            <a:r>
              <a:rPr lang="en-GB" b="1" i="1" dirty="0">
                <a:effectLst>
                  <a:outerShdw blurRad="38100" dist="38100" dir="2700000" algn="tl">
                    <a:srgbClr val="FFFFFF"/>
                  </a:outerShdw>
                </a:effectLst>
              </a:rPr>
              <a:t>Scrambles amongst the Alps 1871</a:t>
            </a:r>
            <a:endParaRPr lang="en-US" b="1" i="1" dirty="0">
              <a:effectLst>
                <a:outerShdw blurRad="38100" dist="38100" dir="2700000" algn="tl">
                  <a:srgbClr val="FFFFFF"/>
                </a:outerShdw>
              </a:effectLst>
            </a:endParaRPr>
          </a:p>
        </p:txBody>
      </p:sp>
    </p:spTree>
    <p:extLst>
      <p:ext uri="{BB962C8B-B14F-4D97-AF65-F5344CB8AC3E}">
        <p14:creationId xmlns:p14="http://schemas.microsoft.com/office/powerpoint/2010/main" val="39357672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455613"/>
            <a:ext cx="8229600" cy="642937"/>
          </a:xfrm>
          <a:solidFill>
            <a:srgbClr val="FFCC00"/>
          </a:solidFill>
          <a:ln>
            <a:solidFill>
              <a:srgbClr val="FF0000"/>
            </a:solidFill>
          </a:ln>
        </p:spPr>
        <p:txBody>
          <a:bodyPr>
            <a:normAutofit fontScale="90000"/>
          </a:bodyPr>
          <a:lstStyle/>
          <a:p>
            <a:pPr eaLnBrk="1" hangingPunct="1">
              <a:defRPr/>
            </a:pPr>
            <a:r>
              <a:rPr lang="en-GB" altLang="en-US" sz="4000" b="1" dirty="0">
                <a:solidFill>
                  <a:srgbClr val="0000FF"/>
                </a:solidFill>
                <a:effectLst>
                  <a:outerShdw blurRad="38100" dist="38100" dir="2700000" algn="tl">
                    <a:srgbClr val="000000"/>
                  </a:outerShdw>
                </a:effectLst>
              </a:rPr>
              <a:t>SCOTTISH MOUNTAIN RESCUE 2022</a:t>
            </a:r>
            <a:endParaRPr lang="en-US" altLang="en-US" sz="4000" b="1" dirty="0">
              <a:solidFill>
                <a:srgbClr val="0000FF"/>
              </a:solidFill>
              <a:effectLst>
                <a:outerShdw blurRad="38100" dist="38100" dir="2700000" algn="tl">
                  <a:srgbClr val="000000"/>
                </a:outerShdw>
              </a:effectLst>
            </a:endParaRPr>
          </a:p>
        </p:txBody>
      </p:sp>
      <p:sp>
        <p:nvSpPr>
          <p:cNvPr id="81923" name="Rectangle 3"/>
          <p:cNvSpPr>
            <a:spLocks noGrp="1" noChangeArrowheads="1"/>
          </p:cNvSpPr>
          <p:nvPr>
            <p:ph type="body" idx="1"/>
          </p:nvPr>
        </p:nvSpPr>
        <p:spPr>
          <a:xfrm>
            <a:off x="181156" y="2275661"/>
            <a:ext cx="8962844" cy="4106174"/>
          </a:xfrm>
        </p:spPr>
        <p:txBody>
          <a:bodyPr>
            <a:noAutofit/>
          </a:bodyPr>
          <a:lstStyle/>
          <a:p>
            <a:pPr eaLnBrk="1" hangingPunct="1">
              <a:defRPr/>
            </a:pPr>
            <a:r>
              <a:rPr lang="en-GB" altLang="en-US" b="1" dirty="0">
                <a:effectLst>
                  <a:outerShdw blurRad="38100" dist="38100" dir="2700000" algn="tl">
                    <a:srgbClr val="FFFFFF"/>
                  </a:outerShdw>
                </a:effectLst>
              </a:rPr>
              <a:t>27 Civilian Mountain Rescue Teams</a:t>
            </a:r>
          </a:p>
          <a:p>
            <a:pPr eaLnBrk="1" hangingPunct="1">
              <a:defRPr/>
            </a:pPr>
            <a:r>
              <a:rPr lang="en-GB" altLang="en-US" b="1" dirty="0">
                <a:effectLst>
                  <a:outerShdw blurRad="38100" dist="38100" dir="2700000" algn="tl">
                    <a:srgbClr val="FFFFFF"/>
                  </a:outerShdw>
                </a:effectLst>
              </a:rPr>
              <a:t>Over </a:t>
            </a:r>
            <a:r>
              <a:rPr lang="en-GB" altLang="en-US" b="1">
                <a:effectLst>
                  <a:outerShdw blurRad="38100" dist="38100" dir="2700000" algn="tl">
                    <a:srgbClr val="FFFFFF"/>
                  </a:outerShdw>
                </a:effectLst>
              </a:rPr>
              <a:t>1000 Volunteers</a:t>
            </a:r>
            <a:endParaRPr lang="en-GB" altLang="en-US" b="1" dirty="0">
              <a:effectLst>
                <a:outerShdw blurRad="38100" dist="38100" dir="2700000" algn="tl">
                  <a:srgbClr val="FFFFFF"/>
                </a:outerShdw>
              </a:effectLst>
            </a:endParaRPr>
          </a:p>
          <a:p>
            <a:pPr eaLnBrk="1" hangingPunct="1">
              <a:defRPr/>
            </a:pPr>
            <a:r>
              <a:rPr lang="en-GB" altLang="en-US" b="1" dirty="0">
                <a:effectLst>
                  <a:outerShdw blurRad="38100" dist="38100" dir="2700000" algn="tl">
                    <a:srgbClr val="FFFFFF"/>
                  </a:outerShdw>
                </a:effectLst>
              </a:rPr>
              <a:t>3 Police Scotland Teams </a:t>
            </a:r>
            <a:r>
              <a:rPr lang="en-GB" altLang="en-US" sz="2000" b="1" dirty="0">
                <a:effectLst>
                  <a:outerShdw blurRad="38100" dist="38100" dir="2700000" algn="tl">
                    <a:srgbClr val="FFFFFF"/>
                  </a:outerShdw>
                </a:effectLst>
              </a:rPr>
              <a:t>(Grampian/Strathclyde/Tayside)</a:t>
            </a:r>
          </a:p>
          <a:p>
            <a:pPr eaLnBrk="1" hangingPunct="1">
              <a:defRPr/>
            </a:pPr>
            <a:r>
              <a:rPr lang="en-GB" altLang="en-US" b="1" dirty="0">
                <a:effectLst>
                  <a:outerShdw blurRad="38100" dist="38100" dir="2700000" algn="tl">
                    <a:srgbClr val="FFFFFF"/>
                  </a:outerShdw>
                </a:effectLst>
              </a:rPr>
              <a:t>1 Royal Airforce Team </a:t>
            </a:r>
          </a:p>
          <a:p>
            <a:pPr eaLnBrk="1" hangingPunct="1">
              <a:defRPr/>
            </a:pPr>
            <a:r>
              <a:rPr lang="en-GB" altLang="en-US" b="1" dirty="0">
                <a:effectLst>
                  <a:outerShdw blurRad="38100" dist="38100" dir="2700000" algn="tl">
                    <a:srgbClr val="FFFFFF"/>
                  </a:outerShdw>
                </a:effectLst>
              </a:rPr>
              <a:t>Search &amp; Rescue Dogs</a:t>
            </a:r>
          </a:p>
          <a:p>
            <a:pPr eaLnBrk="1" hangingPunct="1">
              <a:defRPr/>
            </a:pPr>
            <a:r>
              <a:rPr lang="en-GB" altLang="en-US" b="1" dirty="0">
                <a:effectLst>
                  <a:outerShdw blurRad="38100" dist="38100" dir="2700000" algn="tl">
                    <a:srgbClr val="FFFFFF"/>
                  </a:outerShdw>
                </a:effectLst>
              </a:rPr>
              <a:t>Coast Guard Helicopters</a:t>
            </a:r>
          </a:p>
          <a:p>
            <a:pPr eaLnBrk="1" hangingPunct="1">
              <a:defRPr/>
            </a:pPr>
            <a:r>
              <a:rPr lang="en-GB" altLang="en-US" b="1" dirty="0">
                <a:effectLst>
                  <a:outerShdw blurRad="38100" dist="38100" dir="2700000" algn="tl">
                    <a:srgbClr val="FFFFFF"/>
                  </a:outerShdw>
                </a:effectLst>
              </a:rPr>
              <a:t>Scottish Air Ambulance Helicopters</a:t>
            </a:r>
            <a:endParaRPr lang="en-US" altLang="en-US" b="1" dirty="0">
              <a:effectLst>
                <a:outerShdw blurRad="38100" dist="38100" dir="2700000" algn="tl">
                  <a:srgbClr val="FFFFFF"/>
                </a:outerShdw>
              </a:effectLst>
            </a:endParaRPr>
          </a:p>
        </p:txBody>
      </p:sp>
      <p:pic>
        <p:nvPicPr>
          <p:cNvPr id="4100" name="Picture 5" descr="MRCofS Badge_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3728" y="1174751"/>
            <a:ext cx="1088312" cy="11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26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28588" y="1341438"/>
            <a:ext cx="8776762" cy="5386090"/>
          </a:xfrm>
          <a:prstGeom prst="rect">
            <a:avLst/>
          </a:prstGeom>
          <a:noFill/>
          <a:ln w="9525">
            <a:noFill/>
            <a:miter lim="800000"/>
            <a:headEnd/>
            <a:tailEnd/>
          </a:ln>
          <a:effectLst/>
        </p:spPr>
        <p:txBody>
          <a:bodyPr wrap="none">
            <a:spAutoFit/>
          </a:bodyPr>
          <a:lstStyle>
            <a:lvl1pPr algn="l" eaLnBrk="0" hangingPunct="0">
              <a:defRPr sz="2400">
                <a:solidFill>
                  <a:schemeClr val="tx1"/>
                </a:solidFill>
                <a:latin typeface="Arial" charset="0"/>
                <a:ea typeface="ＭＳ Ｐゴシック" charset="-128"/>
              </a:defRPr>
            </a:lvl1pPr>
            <a:lvl2pPr marL="37931725" indent="-37474525" algn="l"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GB" altLang="en-US" sz="1800" dirty="0"/>
          </a:p>
          <a:p>
            <a:pPr eaLnBrk="1" hangingPunct="1">
              <a:defRPr/>
            </a:pPr>
            <a:endParaRPr lang="en-GB" altLang="en-US" sz="1800" dirty="0"/>
          </a:p>
          <a:p>
            <a:pPr eaLnBrk="1" hangingPunct="1">
              <a:buFontTx/>
              <a:buChar char="•"/>
              <a:defRPr/>
            </a:pPr>
            <a:r>
              <a:rPr lang="en-GB" altLang="en-US" sz="2800" b="1" dirty="0">
                <a:effectLst>
                  <a:outerShdw blurRad="38100" dist="38100" dir="2700000" algn="tl">
                    <a:srgbClr val="FFFFFF"/>
                  </a:outerShdw>
                </a:effectLst>
              </a:rPr>
              <a:t> 636 Individual incidents</a:t>
            </a:r>
          </a:p>
          <a:p>
            <a:pPr eaLnBrk="1" hangingPunct="1">
              <a:buFontTx/>
              <a:buChar char="•"/>
              <a:defRPr/>
            </a:pPr>
            <a:endParaRPr lang="en-GB" altLang="en-US" sz="2800" b="1" dirty="0">
              <a:effectLst>
                <a:outerShdw blurRad="38100" dist="38100" dir="2700000" algn="tl">
                  <a:srgbClr val="FFFFFF"/>
                </a:outerShdw>
              </a:effectLst>
            </a:endParaRPr>
          </a:p>
          <a:p>
            <a:pPr eaLnBrk="1" hangingPunct="1">
              <a:buFontTx/>
              <a:buChar char="•"/>
              <a:defRPr/>
            </a:pPr>
            <a:r>
              <a:rPr lang="en-GB" altLang="en-US" sz="2800" b="1" dirty="0">
                <a:effectLst>
                  <a:outerShdw blurRad="38100" dist="38100" dir="2700000" algn="tl">
                    <a:srgbClr val="FFFFFF"/>
                  </a:outerShdw>
                </a:effectLst>
              </a:rPr>
              <a:t> 951 Callouts – an average of two every day</a:t>
            </a:r>
          </a:p>
          <a:p>
            <a:pPr eaLnBrk="1" hangingPunct="1">
              <a:buFontTx/>
              <a:buChar char="•"/>
              <a:defRPr/>
            </a:pPr>
            <a:endParaRPr lang="en-GB" altLang="en-US" sz="2800" b="1" dirty="0">
              <a:effectLst>
                <a:outerShdw blurRad="38100" dist="38100" dir="2700000" algn="tl">
                  <a:srgbClr val="FFFFFF"/>
                </a:outerShdw>
              </a:effectLst>
            </a:endParaRPr>
          </a:p>
          <a:p>
            <a:pPr eaLnBrk="1" hangingPunct="1">
              <a:buFontTx/>
              <a:buChar char="•"/>
              <a:defRPr/>
            </a:pPr>
            <a:r>
              <a:rPr lang="en-GB" altLang="en-US" sz="2800" b="1" dirty="0">
                <a:effectLst>
                  <a:outerShdw blurRad="38100" dist="38100" dir="2700000" algn="tl">
                    <a:srgbClr val="FFFFFF"/>
                  </a:outerShdw>
                </a:effectLst>
              </a:rPr>
              <a:t> 31,799 Volunteer hours</a:t>
            </a:r>
          </a:p>
          <a:p>
            <a:pPr eaLnBrk="1" hangingPunct="1">
              <a:buFontTx/>
              <a:buChar char="•"/>
              <a:defRPr/>
            </a:pPr>
            <a:endParaRPr lang="en-GB" altLang="en-US" sz="2800" b="1" dirty="0">
              <a:effectLst>
                <a:outerShdw blurRad="38100" dist="38100" dir="2700000" algn="tl">
                  <a:srgbClr val="FFFFFF"/>
                </a:outerShdw>
              </a:effectLst>
            </a:endParaRPr>
          </a:p>
          <a:p>
            <a:pPr eaLnBrk="1" hangingPunct="1">
              <a:buFontTx/>
              <a:buChar char="•"/>
              <a:defRPr/>
            </a:pPr>
            <a:r>
              <a:rPr lang="en-GB" altLang="en-US" sz="2800" b="1" dirty="0">
                <a:effectLst>
                  <a:outerShdw blurRad="38100" dist="38100" dir="2700000" algn="tl">
                    <a:srgbClr val="FFFFFF"/>
                  </a:outerShdw>
                </a:effectLst>
              </a:rPr>
              <a:t> 740 People assisted -  </a:t>
            </a:r>
            <a:r>
              <a:rPr lang="en-GB" altLang="en-US" b="1" dirty="0">
                <a:effectLst>
                  <a:outerShdw blurRad="38100" dist="38100" dir="2700000" algn="tl">
                    <a:srgbClr val="FFFFFF"/>
                  </a:outerShdw>
                </a:effectLst>
              </a:rPr>
              <a:t>plus 6 Dogs and several Sheep</a:t>
            </a:r>
            <a:endParaRPr lang="en-GB" altLang="en-US" sz="2800" b="1" dirty="0">
              <a:effectLst>
                <a:outerShdw blurRad="38100" dist="38100" dir="2700000" algn="tl">
                  <a:srgbClr val="FFFFFF"/>
                </a:outerShdw>
              </a:effectLst>
            </a:endParaRPr>
          </a:p>
          <a:p>
            <a:pPr eaLnBrk="1" hangingPunct="1">
              <a:buFontTx/>
              <a:buChar char="•"/>
              <a:defRPr/>
            </a:pPr>
            <a:endParaRPr lang="en-GB" altLang="en-US" sz="2800" b="1" dirty="0">
              <a:effectLst>
                <a:outerShdw blurRad="38100" dist="38100" dir="2700000" algn="tl">
                  <a:srgbClr val="FFFFFF"/>
                </a:outerShdw>
              </a:effectLst>
            </a:endParaRPr>
          </a:p>
          <a:p>
            <a:pPr eaLnBrk="1" hangingPunct="1">
              <a:buFontTx/>
              <a:buChar char="•"/>
              <a:defRPr/>
            </a:pPr>
            <a:r>
              <a:rPr lang="en-GB" altLang="en-US" sz="2800" b="1" dirty="0">
                <a:effectLst>
                  <a:outerShdw blurRad="38100" dist="38100" dir="2700000" algn="tl">
                    <a:srgbClr val="FFFFFF"/>
                  </a:outerShdw>
                </a:effectLst>
              </a:rPr>
              <a:t> 255 People injured</a:t>
            </a:r>
          </a:p>
          <a:p>
            <a:pPr eaLnBrk="1" hangingPunct="1">
              <a:buFontTx/>
              <a:buChar char="•"/>
              <a:defRPr/>
            </a:pPr>
            <a:endParaRPr lang="en-GB" altLang="en-US" sz="2800" b="1" dirty="0">
              <a:effectLst>
                <a:outerShdw blurRad="38100" dist="38100" dir="2700000" algn="tl">
                  <a:srgbClr val="FFFFFF"/>
                </a:outerShdw>
              </a:effectLst>
            </a:endParaRPr>
          </a:p>
          <a:p>
            <a:pPr eaLnBrk="1" hangingPunct="1">
              <a:buFontTx/>
              <a:buChar char="•"/>
              <a:defRPr/>
            </a:pPr>
            <a:r>
              <a:rPr lang="en-GB" altLang="en-US" sz="2800" b="1" dirty="0">
                <a:effectLst>
                  <a:outerShdw blurRad="38100" dist="38100" dir="2700000" algn="tl">
                    <a:srgbClr val="FFFFFF"/>
                  </a:outerShdw>
                </a:effectLst>
              </a:rPr>
              <a:t> 21 Fatalities</a:t>
            </a:r>
          </a:p>
        </p:txBody>
      </p:sp>
      <p:sp>
        <p:nvSpPr>
          <p:cNvPr id="4101" name="Text Box 5"/>
          <p:cNvSpPr txBox="1">
            <a:spLocks noChangeArrowheads="1"/>
          </p:cNvSpPr>
          <p:nvPr/>
        </p:nvSpPr>
        <p:spPr bwMode="auto">
          <a:xfrm>
            <a:off x="876116" y="548680"/>
            <a:ext cx="7391767" cy="646331"/>
          </a:xfrm>
          <a:prstGeom prst="rect">
            <a:avLst/>
          </a:prstGeom>
          <a:solidFill>
            <a:srgbClr val="FFCC00"/>
          </a:solidFill>
          <a:ln w="9525">
            <a:solidFill>
              <a:srgbClr val="FF0000"/>
            </a:solidFill>
            <a:miter lim="800000"/>
            <a:headEnd/>
            <a:tailEnd/>
          </a:ln>
          <a:effectLst/>
        </p:spPr>
        <p:txBody>
          <a:bodyPr wrap="none">
            <a:spAutoFit/>
          </a:bodyPr>
          <a:lstStyle>
            <a:lvl1pPr algn="l" eaLnBrk="0" hangingPunct="0">
              <a:defRPr sz="2400">
                <a:solidFill>
                  <a:schemeClr val="tx1"/>
                </a:solidFill>
                <a:latin typeface="Arial" charset="0"/>
                <a:ea typeface="ＭＳ Ｐゴシック" charset="-128"/>
              </a:defRPr>
            </a:lvl1pPr>
            <a:lvl2pPr marL="37931725" indent="-37474525" algn="l"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GB" altLang="en-US" sz="3600" b="1" dirty="0">
                <a:solidFill>
                  <a:srgbClr val="0000FF"/>
                </a:solidFill>
                <a:effectLst>
                  <a:outerShdw blurRad="38100" dist="38100" dir="2700000" algn="tl">
                    <a:srgbClr val="000000"/>
                  </a:outerShdw>
                </a:effectLst>
              </a:rPr>
              <a:t>Scottish Mountain Rescue - 2022</a:t>
            </a:r>
          </a:p>
        </p:txBody>
      </p:sp>
    </p:spTree>
    <p:extLst>
      <p:ext uri="{BB962C8B-B14F-4D97-AF65-F5344CB8AC3E}">
        <p14:creationId xmlns:p14="http://schemas.microsoft.com/office/powerpoint/2010/main" val="123225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AD52D0D-EC08-6199-0EDA-AC1FFDC5555A}"/>
              </a:ext>
            </a:extLst>
          </p:cNvPr>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8125" y="1302134"/>
            <a:ext cx="9144000" cy="4397748"/>
          </a:xfrm>
        </p:spPr>
      </p:pic>
      <p:sp>
        <p:nvSpPr>
          <p:cNvPr id="5" name="TextBox 4">
            <a:extLst>
              <a:ext uri="{FF2B5EF4-FFF2-40B4-BE49-F238E27FC236}">
                <a16:creationId xmlns:a16="http://schemas.microsoft.com/office/drawing/2014/main" id="{2BA3A7F8-1FF8-0514-67CD-14DA65888B7A}"/>
              </a:ext>
            </a:extLst>
          </p:cNvPr>
          <p:cNvSpPr txBox="1"/>
          <p:nvPr/>
        </p:nvSpPr>
        <p:spPr>
          <a:xfrm>
            <a:off x="2843808" y="404664"/>
            <a:ext cx="4752528" cy="769441"/>
          </a:xfrm>
          <a:prstGeom prst="rect">
            <a:avLst/>
          </a:prstGeom>
          <a:noFill/>
        </p:spPr>
        <p:txBody>
          <a:bodyPr wrap="square" rtlCol="0">
            <a:spAutoFit/>
          </a:bodyPr>
          <a:lstStyle/>
          <a:p>
            <a:r>
              <a:rPr lang="en-US" sz="4400" u="sng" dirty="0">
                <a:latin typeface="Arial" panose="020B0604020202020204" pitchFamily="34" charset="0"/>
                <a:cs typeface="Arial" panose="020B0604020202020204" pitchFamily="34" charset="0"/>
              </a:rPr>
              <a:t>Wind Chill </a:t>
            </a:r>
          </a:p>
        </p:txBody>
      </p:sp>
      <p:sp>
        <p:nvSpPr>
          <p:cNvPr id="2" name="Oval 1">
            <a:extLst>
              <a:ext uri="{FF2B5EF4-FFF2-40B4-BE49-F238E27FC236}">
                <a16:creationId xmlns:a16="http://schemas.microsoft.com/office/drawing/2014/main" id="{16852144-466D-1DE3-1D11-C24C510078D2}"/>
              </a:ext>
            </a:extLst>
          </p:cNvPr>
          <p:cNvSpPr/>
          <p:nvPr/>
        </p:nvSpPr>
        <p:spPr>
          <a:xfrm>
            <a:off x="4427984" y="2708920"/>
            <a:ext cx="1008111" cy="79208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359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endParaRPr lang="en-US" dirty="0"/>
          </a:p>
        </p:txBody>
      </p:sp>
      <p:sp>
        <p:nvSpPr>
          <p:cNvPr id="132098" name="Rectangle 2"/>
          <p:cNvSpPr>
            <a:spLocks noGrp="1" noChangeArrowheads="1"/>
          </p:cNvSpPr>
          <p:nvPr>
            <p:ph type="title"/>
          </p:nvPr>
        </p:nvSpPr>
        <p:spPr/>
        <p:txBody>
          <a:bodyPr>
            <a:normAutofit/>
          </a:bodyPr>
          <a:lstStyle/>
          <a:p>
            <a:r>
              <a:rPr lang="en-GB" sz="5400" b="1" u="sng" dirty="0">
                <a:solidFill>
                  <a:srgbClr val="FF0000"/>
                </a:solidFill>
                <a:effectLst>
                  <a:outerShdw blurRad="38100" dist="38100" dir="2700000" algn="tl">
                    <a:srgbClr val="000000"/>
                  </a:outerShdw>
                </a:effectLst>
              </a:rPr>
              <a:t>Future Challenges</a:t>
            </a:r>
          </a:p>
        </p:txBody>
      </p:sp>
      <p:sp>
        <p:nvSpPr>
          <p:cNvPr id="132099" name="Rectangle 3"/>
          <p:cNvSpPr>
            <a:spLocks noGrp="1" noChangeArrowheads="1"/>
          </p:cNvSpPr>
          <p:nvPr>
            <p:ph type="body" idx="1"/>
          </p:nvPr>
        </p:nvSpPr>
        <p:spPr/>
        <p:txBody>
          <a:bodyPr>
            <a:normAutofit fontScale="85000" lnSpcReduction="20000"/>
          </a:bodyPr>
          <a:lstStyle/>
          <a:p>
            <a:r>
              <a:rPr lang="en-GB" sz="4000" b="1" dirty="0">
                <a:effectLst>
                  <a:outerShdw blurRad="38100" dist="38100" dir="2700000" algn="tl">
                    <a:srgbClr val="FFFFFF"/>
                  </a:outerShdw>
                </a:effectLst>
              </a:rPr>
              <a:t>Increase in callouts and additional tasking requests for MR Teams</a:t>
            </a:r>
          </a:p>
          <a:p>
            <a:r>
              <a:rPr lang="en-GB" sz="4000" b="1" dirty="0">
                <a:effectLst>
                  <a:outerShdw blurRad="38100" dist="38100" dir="2700000" algn="tl">
                    <a:srgbClr val="FFFFFF"/>
                  </a:outerShdw>
                </a:effectLst>
              </a:rPr>
              <a:t>Getting Volunteers </a:t>
            </a:r>
          </a:p>
          <a:p>
            <a:r>
              <a:rPr lang="en-GB" sz="4000" b="1" dirty="0">
                <a:effectLst>
                  <a:outerShdw blurRad="38100" dist="38100" dir="2700000" algn="tl">
                    <a:srgbClr val="FFFFFF"/>
                  </a:outerShdw>
                </a:effectLst>
              </a:rPr>
              <a:t>Technology</a:t>
            </a:r>
          </a:p>
          <a:p>
            <a:r>
              <a:rPr lang="en-GB" sz="4000" b="1" dirty="0">
                <a:effectLst>
                  <a:outerShdw blurRad="38100" dist="38100" dir="2700000" algn="tl">
                    <a:srgbClr val="FFFFFF"/>
                  </a:outerShdw>
                </a:effectLst>
              </a:rPr>
              <a:t>Public Expectations</a:t>
            </a:r>
          </a:p>
          <a:p>
            <a:r>
              <a:rPr lang="en-GB" sz="4000" b="1" dirty="0">
                <a:effectLst>
                  <a:outerShdw blurRad="38100" dist="38100" dir="2700000" algn="tl">
                    <a:srgbClr val="FFFFFF"/>
                  </a:outerShdw>
                </a:effectLst>
              </a:rPr>
              <a:t>Litigation</a:t>
            </a:r>
          </a:p>
          <a:p>
            <a:r>
              <a:rPr lang="en-GB" sz="4000" b="1" dirty="0">
                <a:effectLst>
                  <a:outerShdw blurRad="38100" dist="38100" dir="2700000" algn="tl">
                    <a:srgbClr val="FFFFFF"/>
                  </a:outerShdw>
                </a:effectLst>
              </a:rPr>
              <a:t>Funding. </a:t>
            </a:r>
            <a:r>
              <a:rPr lang="en-GB" sz="4000" b="1" dirty="0">
                <a:solidFill>
                  <a:srgbClr val="C00000"/>
                </a:solidFill>
                <a:effectLst>
                  <a:outerShdw blurRad="38100" dist="38100" dir="2700000" algn="tl">
                    <a:srgbClr val="FFFFFF"/>
                  </a:outerShdw>
                </a:effectLst>
              </a:rPr>
              <a:t>Please support our work either directly to Mountain Rescue or to our main funders: St John, Scotland</a:t>
            </a:r>
          </a:p>
          <a:p>
            <a:endParaRPr lang="en-GB" b="1" dirty="0">
              <a:solidFill>
                <a:srgbClr val="6600FF"/>
              </a:solidFill>
              <a:effectLst>
                <a:outerShdw blurRad="38100" dist="38100" dir="2700000" algn="tl">
                  <a:srgbClr val="000000"/>
                </a:outerShdw>
              </a:effectLst>
            </a:endParaRPr>
          </a:p>
        </p:txBody>
      </p:sp>
    </p:spTree>
    <p:extLst>
      <p:ext uri="{BB962C8B-B14F-4D97-AF65-F5344CB8AC3E}">
        <p14:creationId xmlns:p14="http://schemas.microsoft.com/office/powerpoint/2010/main" val="1475277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Leaflet">
            <a:hlinkClick r:id="rId2"/>
          </p:cNvPr>
          <p:cNvPicPr>
            <a:picLocks noChangeAspect="1" noChangeArrowheads="1"/>
          </p:cNvPicPr>
          <p:nvPr/>
        </p:nvPicPr>
        <p:blipFill>
          <a:blip r:embed="rId3"/>
          <a:srcRect/>
          <a:stretch>
            <a:fillRect/>
          </a:stretch>
        </p:blipFill>
        <p:spPr bwMode="auto">
          <a:xfrm>
            <a:off x="360363" y="212725"/>
            <a:ext cx="2959100" cy="6432550"/>
          </a:xfrm>
          <a:prstGeom prst="rect">
            <a:avLst/>
          </a:prstGeom>
          <a:noFill/>
          <a:ln w="19050">
            <a:solidFill>
              <a:schemeClr val="tx2"/>
            </a:solidFill>
            <a:miter lim="800000"/>
            <a:headEnd/>
            <a:tailEnd/>
          </a:ln>
          <a:effectLst>
            <a:outerShdw blurRad="63500" dist="107763" dir="2700000" algn="ctr" rotWithShape="0">
              <a:srgbClr val="000000">
                <a:alpha val="50000"/>
              </a:srgbClr>
            </a:outerShdw>
          </a:effectLst>
        </p:spPr>
      </p:pic>
      <p:sp>
        <p:nvSpPr>
          <p:cNvPr id="38915" name="Text Box 3"/>
          <p:cNvSpPr txBox="1">
            <a:spLocks noChangeArrowheads="1"/>
          </p:cNvSpPr>
          <p:nvPr/>
        </p:nvSpPr>
        <p:spPr bwMode="auto">
          <a:xfrm>
            <a:off x="3571875" y="212725"/>
            <a:ext cx="5068888" cy="2287588"/>
          </a:xfrm>
          <a:prstGeom prst="rect">
            <a:avLst/>
          </a:prstGeom>
          <a:noFill/>
          <a:ln w="22225">
            <a:solidFill>
              <a:srgbClr val="200CB4"/>
            </a:solidFill>
            <a:miter lim="800000"/>
            <a:headEnd/>
            <a:tailEnd/>
          </a:ln>
          <a:effectLst>
            <a:outerShdw blurRad="50800" dist="114300" dir="2700000" algn="tl" rotWithShape="0">
              <a:prstClr val="black">
                <a:alpha val="40000"/>
              </a:prstClr>
            </a:outerShdw>
          </a:effectLst>
        </p:spPr>
        <p:txBody>
          <a:bodyPr wrap="square">
            <a:spAutoFit/>
          </a:bodyPr>
          <a:lstStyle>
            <a:lvl1pPr algn="l" eaLnBrk="0" hangingPunct="0">
              <a:defRPr sz="2400">
                <a:solidFill>
                  <a:schemeClr val="tx1"/>
                </a:solidFill>
                <a:latin typeface="Arial" charset="0"/>
                <a:ea typeface="ＭＳ Ｐゴシック" charset="-128"/>
              </a:defRPr>
            </a:lvl1pPr>
            <a:lvl2pPr marL="37931725" indent="-37474525" algn="l"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GB" altLang="en-US" sz="4800" b="1" dirty="0">
                <a:solidFill>
                  <a:srgbClr val="FF0000"/>
                </a:solidFill>
                <a:effectLst>
                  <a:outerShdw blurRad="38100" dist="38100" dir="2700000" algn="tl">
                    <a:srgbClr val="000000"/>
                  </a:outerShdw>
                </a:effectLst>
              </a:rPr>
              <a:t>We are always looking for recruits!</a:t>
            </a:r>
          </a:p>
        </p:txBody>
      </p:sp>
      <p:sp>
        <p:nvSpPr>
          <p:cNvPr id="149509" name="Text Box 5"/>
          <p:cNvSpPr txBox="1">
            <a:spLocks noChangeArrowheads="1"/>
          </p:cNvSpPr>
          <p:nvPr/>
        </p:nvSpPr>
        <p:spPr bwMode="auto">
          <a:xfrm>
            <a:off x="3571876" y="2859623"/>
            <a:ext cx="5068888" cy="3785652"/>
          </a:xfrm>
          <a:prstGeom prst="rect">
            <a:avLst/>
          </a:prstGeom>
          <a:noFill/>
          <a:ln w="19050">
            <a:solidFill>
              <a:srgbClr val="200CB4"/>
            </a:solidFill>
            <a:miter lim="800000"/>
            <a:headEnd/>
            <a:tailEnd/>
          </a:ln>
          <a:effectLst>
            <a:outerShdw blurRad="50800" dist="114300" dir="2700000" algn="tl" rotWithShape="0">
              <a:schemeClr val="tx1">
                <a:alpha val="40000"/>
              </a:schemeClr>
            </a:outerShdw>
          </a:effectLst>
          <a:extLst>
            <a:ext uri="{909E8E84-426E-40DD-AFC4-6F175D3DCCD1}">
              <a14:hiddenFill xmlns:a14="http://schemas.microsoft.com/office/drawing/2010/main">
                <a:solidFill>
                  <a:schemeClr val="accent1"/>
                </a:solidFill>
              </a14:hiddenFill>
            </a:ext>
          </a:extLst>
        </p:spPr>
        <p:txBody>
          <a:bodyPr wrap="square">
            <a:spAutoFit/>
          </a:bodyPr>
          <a:lstStyle/>
          <a:p>
            <a:pPr algn="ctr">
              <a:defRPr/>
            </a:pPr>
            <a:r>
              <a:rPr lang="en-GB" altLang="en-US" sz="4800" b="1" dirty="0">
                <a:solidFill>
                  <a:srgbClr val="FF0000"/>
                </a:solidFill>
                <a:effectLst>
                  <a:outerShdw blurRad="38100" dist="38100" dir="2700000" algn="tl">
                    <a:srgbClr val="000000"/>
                  </a:outerShdw>
                </a:effectLst>
              </a:rPr>
              <a:t>Follow the Team on Facebook</a:t>
            </a:r>
          </a:p>
          <a:p>
            <a:pPr algn="ctr">
              <a:defRPr/>
            </a:pPr>
            <a:r>
              <a:rPr lang="en-GB" altLang="en-US" sz="4800" b="1" dirty="0">
                <a:solidFill>
                  <a:srgbClr val="FF0000"/>
                </a:solidFill>
                <a:effectLst>
                  <a:outerShdw blurRad="38100" dist="38100" dir="2700000" algn="tl">
                    <a:srgbClr val="000000"/>
                  </a:outerShdw>
                </a:effectLst>
              </a:rPr>
              <a:t>and on our Website</a:t>
            </a:r>
          </a:p>
          <a:p>
            <a:pPr algn="ctr">
              <a:defRPr/>
            </a:pPr>
            <a:r>
              <a:rPr lang="en-GB" altLang="en-US" sz="4800" b="1" dirty="0" err="1">
                <a:solidFill>
                  <a:srgbClr val="FF0000"/>
                </a:solidFill>
                <a:effectLst>
                  <a:outerShdw blurRad="38100" dist="38100" dir="2700000" algn="tl">
                    <a:srgbClr val="000000"/>
                  </a:outerShdw>
                </a:effectLst>
              </a:rPr>
              <a:t>amrt.org.uk</a:t>
            </a:r>
            <a:endParaRPr lang="en-GB" altLang="en-US" sz="4800" b="1" dirty="0">
              <a:solidFill>
                <a:srgbClr val="FF0000"/>
              </a:solidFill>
              <a:effectLst>
                <a:outerShdw blurRad="38100" dist="38100" dir="2700000" algn="tl">
                  <a:srgbClr val="000000"/>
                </a:outerShdw>
              </a:effectLst>
            </a:endParaRPr>
          </a:p>
        </p:txBody>
      </p:sp>
      <p:cxnSp>
        <p:nvCxnSpPr>
          <p:cNvPr id="3" name="Straight Connector 2"/>
          <p:cNvCxnSpPr>
            <a:cxnSpLocks/>
          </p:cNvCxnSpPr>
          <p:nvPr/>
        </p:nvCxnSpPr>
        <p:spPr>
          <a:xfrm>
            <a:off x="3581895" y="2636912"/>
            <a:ext cx="5058868"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518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AFAADB-46F0-FC86-D35F-070FDF91F839}"/>
              </a:ext>
            </a:extLst>
          </p:cNvPr>
          <p:cNvSpPr txBox="1"/>
          <p:nvPr/>
        </p:nvSpPr>
        <p:spPr>
          <a:xfrm>
            <a:off x="755576" y="1268760"/>
            <a:ext cx="7993739"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Dial 999</a:t>
            </a:r>
          </a:p>
          <a:p>
            <a:endParaRPr lang="en-US" sz="2800" dirty="0">
              <a:latin typeface="Arial" panose="020B0604020202020204" pitchFamily="34" charset="0"/>
              <a:cs typeface="Arial" panose="020B0604020202020204" pitchFamily="34" charset="0"/>
            </a:endParaRPr>
          </a:p>
          <a:p>
            <a:r>
              <a:rPr lang="en-US" sz="2800" b="1" u="sng" dirty="0">
                <a:solidFill>
                  <a:srgbClr val="FF0000"/>
                </a:solidFill>
                <a:latin typeface="Arial" panose="020B0604020202020204" pitchFamily="34" charset="0"/>
                <a:cs typeface="Arial" panose="020B0604020202020204" pitchFamily="34" charset="0"/>
              </a:rPr>
              <a:t>Ask for Police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When connected to the Police ask for Mountain Rescue.</a:t>
            </a:r>
          </a:p>
        </p:txBody>
      </p:sp>
      <p:sp>
        <p:nvSpPr>
          <p:cNvPr id="4" name="TextBox 3">
            <a:extLst>
              <a:ext uri="{FF2B5EF4-FFF2-40B4-BE49-F238E27FC236}">
                <a16:creationId xmlns:a16="http://schemas.microsoft.com/office/drawing/2014/main" id="{B6805F6A-ECC7-8B0E-845D-E497D5B0400E}"/>
              </a:ext>
            </a:extLst>
          </p:cNvPr>
          <p:cNvSpPr txBox="1"/>
          <p:nvPr/>
        </p:nvSpPr>
        <p:spPr>
          <a:xfrm>
            <a:off x="2542437" y="404664"/>
            <a:ext cx="3749744" cy="707886"/>
          </a:xfrm>
          <a:prstGeom prst="rect">
            <a:avLst/>
          </a:prstGeom>
          <a:noFill/>
        </p:spPr>
        <p:txBody>
          <a:bodyPr wrap="none" rtlCol="0">
            <a:spAutoFit/>
          </a:bodyPr>
          <a:lstStyle/>
          <a:p>
            <a:r>
              <a:rPr lang="en-US" sz="4000" u="sng" dirty="0">
                <a:latin typeface="Arial" panose="020B0604020202020204" pitchFamily="34" charset="0"/>
                <a:cs typeface="Arial" panose="020B0604020202020204" pitchFamily="34" charset="0"/>
              </a:rPr>
              <a:t>How to get help</a:t>
            </a:r>
            <a:endParaRPr lang="en-US" u="sng" dirty="0"/>
          </a:p>
        </p:txBody>
      </p:sp>
      <p:sp>
        <p:nvSpPr>
          <p:cNvPr id="2" name="TextBox 1">
            <a:extLst>
              <a:ext uri="{FF2B5EF4-FFF2-40B4-BE49-F238E27FC236}">
                <a16:creationId xmlns:a16="http://schemas.microsoft.com/office/drawing/2014/main" id="{C43C78D9-A03F-405E-0B0E-EF04F9FC7C3D}"/>
              </a:ext>
            </a:extLst>
          </p:cNvPr>
          <p:cNvSpPr txBox="1"/>
          <p:nvPr/>
        </p:nvSpPr>
        <p:spPr>
          <a:xfrm>
            <a:off x="755576" y="4234448"/>
            <a:ext cx="8208912" cy="2246769"/>
          </a:xfrm>
          <a:prstGeom prst="rect">
            <a:avLst/>
          </a:prstGeom>
          <a:noFill/>
        </p:spPr>
        <p:txBody>
          <a:bodyPr wrap="square" rtlCol="0">
            <a:spAutoFit/>
          </a:bodyPr>
          <a:lstStyle/>
          <a:p>
            <a:r>
              <a:rPr lang="en-US" sz="2800" b="1" u="sng" dirty="0">
                <a:solidFill>
                  <a:srgbClr val="FF0000"/>
                </a:solidFill>
                <a:latin typeface="Arial" panose="020B0604020202020204" pitchFamily="34" charset="0"/>
                <a:cs typeface="Arial" panose="020B0604020202020204" pitchFamily="34" charset="0"/>
              </a:rPr>
              <a:t>Make sure you tell the operator that you require the Police – Not an Ambulance!</a:t>
            </a:r>
          </a:p>
          <a:p>
            <a:endParaRPr lang="en-US" sz="2800" b="1" u="sng" dirty="0">
              <a:solidFill>
                <a:srgbClr val="FF0000"/>
              </a:solidFill>
              <a:latin typeface="Arial" panose="020B0604020202020204" pitchFamily="34" charset="0"/>
              <a:cs typeface="Arial" panose="020B0604020202020204" pitchFamily="34" charset="0"/>
            </a:endParaRPr>
          </a:p>
          <a:p>
            <a:r>
              <a:rPr lang="en-US" sz="2800" b="1" u="sng" dirty="0">
                <a:solidFill>
                  <a:srgbClr val="FF0000"/>
                </a:solidFill>
                <a:latin typeface="Arial" panose="020B0604020202020204" pitchFamily="34" charset="0"/>
                <a:cs typeface="Arial" panose="020B0604020202020204" pitchFamily="34" charset="0"/>
              </a:rPr>
              <a:t>Do  Not change your location until contacted by the Police and the Rescue Team</a:t>
            </a:r>
            <a:r>
              <a:rPr lang="en-US" sz="1800" b="1" u="sng"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6115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5FA498-689F-FFBB-4E4A-82EC14865289}"/>
              </a:ext>
            </a:extLst>
          </p:cNvPr>
          <p:cNvSpPr txBox="1"/>
          <p:nvPr/>
        </p:nvSpPr>
        <p:spPr>
          <a:xfrm>
            <a:off x="395537" y="1556792"/>
            <a:ext cx="8424936" cy="4832092"/>
          </a:xfrm>
          <a:prstGeom prst="rect">
            <a:avLst/>
          </a:prstGeom>
          <a:noFill/>
        </p:spPr>
        <p:txBody>
          <a:bodyPr wrap="square" rtlCol="0">
            <a:spAutoFit/>
          </a:bodyPr>
          <a:lstStyle/>
          <a:p>
            <a:pPr marL="342900" indent="-342900">
              <a:buFont typeface="Wingdings" pitchFamily="2" charset="2"/>
              <a:buChar char="v"/>
            </a:pPr>
            <a:r>
              <a:rPr lang="en-US" sz="2800" dirty="0">
                <a:latin typeface="Arial" panose="020B0604020202020204" pitchFamily="34" charset="0"/>
                <a:cs typeface="Arial" panose="020B0604020202020204" pitchFamily="34" charset="0"/>
              </a:rPr>
              <a:t>Your location (grid reference or what3words)</a:t>
            </a:r>
          </a:p>
          <a:p>
            <a:pPr marL="342900" indent="-342900">
              <a:buFont typeface="Wingdings" pitchFamily="2" charset="2"/>
              <a:buChar char="v"/>
            </a:pPr>
            <a:endParaRPr lang="en-US" sz="2800" dirty="0">
              <a:latin typeface="Arial" panose="020B0604020202020204" pitchFamily="34" charset="0"/>
              <a:cs typeface="Arial" panose="020B0604020202020204" pitchFamily="34" charset="0"/>
            </a:endParaRPr>
          </a:p>
          <a:p>
            <a:pPr marL="342900" indent="-342900">
              <a:buFont typeface="Wingdings" pitchFamily="2" charset="2"/>
              <a:buChar char="v"/>
            </a:pPr>
            <a:r>
              <a:rPr lang="en-US" sz="2800" dirty="0">
                <a:latin typeface="Arial" panose="020B0604020202020204" pitchFamily="34" charset="0"/>
                <a:cs typeface="Arial" panose="020B0604020202020204" pitchFamily="34" charset="0"/>
              </a:rPr>
              <a:t>Your name</a:t>
            </a:r>
          </a:p>
          <a:p>
            <a:pPr marL="342900" indent="-342900">
              <a:buFont typeface="Wingdings" pitchFamily="2" charset="2"/>
              <a:buChar char="v"/>
            </a:pPr>
            <a:r>
              <a:rPr lang="en-US" sz="2800" dirty="0">
                <a:latin typeface="Arial" panose="020B0604020202020204" pitchFamily="34" charset="0"/>
                <a:cs typeface="Arial" panose="020B0604020202020204" pitchFamily="34" charset="0"/>
              </a:rPr>
              <a:t>The name, gender and age of the casualty</a:t>
            </a:r>
          </a:p>
          <a:p>
            <a:pPr marL="342900" indent="-342900">
              <a:buFont typeface="Wingdings" pitchFamily="2" charset="2"/>
              <a:buChar char="v"/>
            </a:pPr>
            <a:endParaRPr lang="en-US" sz="2800" dirty="0">
              <a:latin typeface="Arial" panose="020B0604020202020204" pitchFamily="34" charset="0"/>
              <a:cs typeface="Arial" panose="020B0604020202020204" pitchFamily="34" charset="0"/>
            </a:endParaRPr>
          </a:p>
          <a:p>
            <a:pPr marL="342900" indent="-342900">
              <a:buFont typeface="Wingdings" pitchFamily="2" charset="2"/>
              <a:buChar char="v"/>
            </a:pPr>
            <a:r>
              <a:rPr lang="en-US" sz="2800" dirty="0">
                <a:latin typeface="Arial" panose="020B0604020202020204" pitchFamily="34" charset="0"/>
                <a:cs typeface="Arial" panose="020B0604020202020204" pitchFamily="34" charset="0"/>
              </a:rPr>
              <a:t>Nature of the injuries or the emergency</a:t>
            </a:r>
          </a:p>
          <a:p>
            <a:pPr marL="342900" indent="-342900">
              <a:buFont typeface="Wingdings" pitchFamily="2" charset="2"/>
              <a:buChar char="v"/>
            </a:pPr>
            <a:r>
              <a:rPr lang="en-US" sz="2800" dirty="0">
                <a:latin typeface="Arial" panose="020B0604020202020204" pitchFamily="34" charset="0"/>
                <a:cs typeface="Arial" panose="020B0604020202020204" pitchFamily="34" charset="0"/>
              </a:rPr>
              <a:t>Number of people in the party</a:t>
            </a:r>
          </a:p>
          <a:p>
            <a:pPr marL="342900" indent="-342900">
              <a:buFont typeface="Wingdings" pitchFamily="2" charset="2"/>
              <a:buChar char="v"/>
            </a:pPr>
            <a:endParaRPr lang="en-US" sz="2800" dirty="0">
              <a:latin typeface="Arial" panose="020B0604020202020204" pitchFamily="34" charset="0"/>
              <a:cs typeface="Arial" panose="020B0604020202020204" pitchFamily="34" charset="0"/>
            </a:endParaRPr>
          </a:p>
          <a:p>
            <a:pPr marL="342900" indent="-342900">
              <a:buFont typeface="Wingdings" pitchFamily="2" charset="2"/>
              <a:buChar char="v"/>
            </a:pPr>
            <a:r>
              <a:rPr lang="en-US" sz="2800" dirty="0">
                <a:latin typeface="Arial" panose="020B0604020202020204" pitchFamily="34" charset="0"/>
                <a:cs typeface="Arial" panose="020B0604020202020204" pitchFamily="34" charset="0"/>
              </a:rPr>
              <a:t>Your mobile phone number</a:t>
            </a:r>
          </a:p>
          <a:p>
            <a:pPr marL="342900" indent="-342900">
              <a:buFont typeface="Wingdings" pitchFamily="2" charset="2"/>
              <a:buChar char="v"/>
            </a:pPr>
            <a:r>
              <a:rPr lang="en-US" sz="2800" dirty="0">
                <a:solidFill>
                  <a:srgbClr val="FF0000"/>
                </a:solidFill>
                <a:latin typeface="Arial" panose="020B0604020202020204" pitchFamily="34" charset="0"/>
                <a:cs typeface="Arial" panose="020B0604020202020204" pitchFamily="34" charset="0"/>
              </a:rPr>
              <a:t>Keep a notebook in your rucksack and write these details before making the call</a:t>
            </a:r>
          </a:p>
        </p:txBody>
      </p:sp>
      <p:sp>
        <p:nvSpPr>
          <p:cNvPr id="4" name="TextBox 3">
            <a:extLst>
              <a:ext uri="{FF2B5EF4-FFF2-40B4-BE49-F238E27FC236}">
                <a16:creationId xmlns:a16="http://schemas.microsoft.com/office/drawing/2014/main" id="{2EC7B606-BE59-01F3-431D-DA066FB8C1C5}"/>
              </a:ext>
            </a:extLst>
          </p:cNvPr>
          <p:cNvSpPr txBox="1"/>
          <p:nvPr/>
        </p:nvSpPr>
        <p:spPr>
          <a:xfrm>
            <a:off x="1043608" y="116632"/>
            <a:ext cx="7200800" cy="1077218"/>
          </a:xfrm>
          <a:prstGeom prst="rect">
            <a:avLst/>
          </a:prstGeom>
          <a:noFill/>
        </p:spPr>
        <p:txBody>
          <a:bodyPr wrap="square" rtlCol="0">
            <a:spAutoFit/>
          </a:bodyPr>
          <a:lstStyle/>
          <a:p>
            <a:pPr algn="ctr"/>
            <a:r>
              <a:rPr lang="en-US" sz="3200" u="sng" dirty="0">
                <a:latin typeface="Arial" panose="020B0604020202020204" pitchFamily="34" charset="0"/>
                <a:cs typeface="Arial" panose="020B0604020202020204" pitchFamily="34" charset="0"/>
              </a:rPr>
              <a:t>Important Information that the Police and Rescue Team will need. </a:t>
            </a:r>
          </a:p>
        </p:txBody>
      </p:sp>
    </p:spTree>
    <p:extLst>
      <p:ext uri="{BB962C8B-B14F-4D97-AF65-F5344CB8AC3E}">
        <p14:creationId xmlns:p14="http://schemas.microsoft.com/office/powerpoint/2010/main" val="31967961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Callout 1 10">
            <a:extLst>
              <a:ext uri="{FF2B5EF4-FFF2-40B4-BE49-F238E27FC236}">
                <a16:creationId xmlns:a16="http://schemas.microsoft.com/office/drawing/2014/main" id="{54BA7394-86FD-6605-32EA-D7A6E03AB28E}"/>
              </a:ext>
            </a:extLst>
          </p:cNvPr>
          <p:cNvSpPr/>
          <p:nvPr/>
        </p:nvSpPr>
        <p:spPr>
          <a:xfrm>
            <a:off x="6858889" y="1989450"/>
            <a:ext cx="1800200" cy="1213847"/>
          </a:xfrm>
          <a:prstGeom prst="borderCallout1">
            <a:avLst>
              <a:gd name="adj1" fmla="val 18750"/>
              <a:gd name="adj2" fmla="val -8333"/>
              <a:gd name="adj3" fmla="val 141315"/>
              <a:gd name="adj4" fmla="val -37495"/>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Casualty evacuated by stretcher</a:t>
            </a:r>
          </a:p>
          <a:p>
            <a:pPr algn="ctr"/>
            <a:r>
              <a:rPr lang="en-US" sz="1200" b="1" dirty="0">
                <a:latin typeface="Arial" panose="020B0604020202020204" pitchFamily="34" charset="0"/>
                <a:cs typeface="Arial" panose="020B0604020202020204" pitchFamily="34" charset="0"/>
              </a:rPr>
              <a:t>to road head and transferred to Ambulance for journey to hospital </a:t>
            </a:r>
          </a:p>
        </p:txBody>
      </p:sp>
      <p:sp>
        <p:nvSpPr>
          <p:cNvPr id="12" name="Line Callout 1 11">
            <a:extLst>
              <a:ext uri="{FF2B5EF4-FFF2-40B4-BE49-F238E27FC236}">
                <a16:creationId xmlns:a16="http://schemas.microsoft.com/office/drawing/2014/main" id="{F8FB070C-EF8E-A454-E00A-291FB1EB580A}"/>
              </a:ext>
            </a:extLst>
          </p:cNvPr>
          <p:cNvSpPr/>
          <p:nvPr/>
        </p:nvSpPr>
        <p:spPr>
          <a:xfrm>
            <a:off x="7268594" y="4536980"/>
            <a:ext cx="1497872" cy="932578"/>
          </a:xfrm>
          <a:prstGeom prst="borderCallout1">
            <a:avLst>
              <a:gd name="adj1" fmla="val -4430"/>
              <a:gd name="adj2" fmla="val 27582"/>
              <a:gd name="adj3" fmla="val -77894"/>
              <a:gd name="adj4" fmla="val 24376"/>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Casualty arrives at Hospital  8 hours + after the initial call</a:t>
            </a:r>
          </a:p>
        </p:txBody>
      </p:sp>
      <p:sp>
        <p:nvSpPr>
          <p:cNvPr id="17" name="TextBox 16">
            <a:extLst>
              <a:ext uri="{FF2B5EF4-FFF2-40B4-BE49-F238E27FC236}">
                <a16:creationId xmlns:a16="http://schemas.microsoft.com/office/drawing/2014/main" id="{8BBE1785-2D4F-E21D-36BB-5ADDCDC4EB0F}"/>
              </a:ext>
            </a:extLst>
          </p:cNvPr>
          <p:cNvSpPr txBox="1"/>
          <p:nvPr/>
        </p:nvSpPr>
        <p:spPr>
          <a:xfrm>
            <a:off x="-33046" y="92861"/>
            <a:ext cx="9398727" cy="707886"/>
          </a:xfrm>
          <a:prstGeom prst="rect">
            <a:avLst/>
          </a:prstGeom>
          <a:noFill/>
        </p:spPr>
        <p:txBody>
          <a:bodyPr wrap="none" rtlCol="0">
            <a:spAutoFit/>
          </a:bodyPr>
          <a:lstStyle/>
          <a:p>
            <a:r>
              <a:rPr lang="en-US" sz="4000" u="sng" dirty="0">
                <a:latin typeface="Arial" panose="020B0604020202020204" pitchFamily="34" charset="0"/>
                <a:cs typeface="Arial" panose="020B0604020202020204" pitchFamily="34" charset="0"/>
              </a:rPr>
              <a:t>In the meantime: caring for the Casualty</a:t>
            </a:r>
          </a:p>
        </p:txBody>
      </p:sp>
      <p:grpSp>
        <p:nvGrpSpPr>
          <p:cNvPr id="62" name="Group 61">
            <a:extLst>
              <a:ext uri="{FF2B5EF4-FFF2-40B4-BE49-F238E27FC236}">
                <a16:creationId xmlns:a16="http://schemas.microsoft.com/office/drawing/2014/main" id="{5EFDC1F0-CD8E-185B-9358-BC040CC44399}"/>
              </a:ext>
            </a:extLst>
          </p:cNvPr>
          <p:cNvGrpSpPr/>
          <p:nvPr/>
        </p:nvGrpSpPr>
        <p:grpSpPr>
          <a:xfrm>
            <a:off x="839404" y="4921871"/>
            <a:ext cx="1555807" cy="1616441"/>
            <a:chOff x="839404" y="4921871"/>
            <a:chExt cx="1364747" cy="1494635"/>
          </a:xfrm>
        </p:grpSpPr>
        <p:sp>
          <p:nvSpPr>
            <p:cNvPr id="7" name="Line Callout 1 6">
              <a:extLst>
                <a:ext uri="{FF2B5EF4-FFF2-40B4-BE49-F238E27FC236}">
                  <a16:creationId xmlns:a16="http://schemas.microsoft.com/office/drawing/2014/main" id="{85E4E8B4-DCED-5435-30BA-EF75E954F446}"/>
                </a:ext>
              </a:extLst>
            </p:cNvPr>
            <p:cNvSpPr/>
            <p:nvPr/>
          </p:nvSpPr>
          <p:spPr>
            <a:xfrm>
              <a:off x="839404" y="5312715"/>
              <a:ext cx="1364747" cy="1103791"/>
            </a:xfrm>
            <a:prstGeom prst="borderCallout1">
              <a:avLst>
                <a:gd name="adj1" fmla="val -23155"/>
                <a:gd name="adj2" fmla="val 2133"/>
                <a:gd name="adj3" fmla="val -137397"/>
                <a:gd name="adj4" fmla="val 43474"/>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Helicopter on site with Paramedic in</a:t>
              </a:r>
            </a:p>
            <a:p>
              <a:pPr algn="ctr"/>
              <a:r>
                <a:rPr lang="en-US" sz="1200" b="1" dirty="0">
                  <a:latin typeface="Arial" panose="020B0604020202020204" pitchFamily="34" charset="0"/>
                  <a:cs typeface="Arial" panose="020B0604020202020204" pitchFamily="34" charset="0"/>
                </a:rPr>
                <a:t>45 minutes from the time of the initial call to the Police</a:t>
              </a:r>
            </a:p>
          </p:txBody>
        </p:sp>
        <p:pic>
          <p:nvPicPr>
            <p:cNvPr id="31" name="Picture 30">
              <a:extLst>
                <a:ext uri="{FF2B5EF4-FFF2-40B4-BE49-F238E27FC236}">
                  <a16:creationId xmlns:a16="http://schemas.microsoft.com/office/drawing/2014/main" id="{C20E243A-BA18-6E60-AE04-239B58DB22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192" y="4921871"/>
              <a:ext cx="1135759" cy="381376"/>
            </a:xfrm>
            <a:prstGeom prst="rect">
              <a:avLst/>
            </a:prstGeom>
          </p:spPr>
        </p:pic>
      </p:grpSp>
      <p:grpSp>
        <p:nvGrpSpPr>
          <p:cNvPr id="37" name="Group 36">
            <a:extLst>
              <a:ext uri="{FF2B5EF4-FFF2-40B4-BE49-F238E27FC236}">
                <a16:creationId xmlns:a16="http://schemas.microsoft.com/office/drawing/2014/main" id="{3E7EBB52-53A1-8A0D-2756-84D031C63995}"/>
              </a:ext>
            </a:extLst>
          </p:cNvPr>
          <p:cNvGrpSpPr/>
          <p:nvPr/>
        </p:nvGrpSpPr>
        <p:grpSpPr>
          <a:xfrm>
            <a:off x="3967588" y="2155592"/>
            <a:ext cx="1396500" cy="1273407"/>
            <a:chOff x="3967588" y="2155593"/>
            <a:chExt cx="1208823" cy="1082838"/>
          </a:xfrm>
        </p:grpSpPr>
        <p:sp>
          <p:nvSpPr>
            <p:cNvPr id="10" name="Line Callout 1 9">
              <a:extLst>
                <a:ext uri="{FF2B5EF4-FFF2-40B4-BE49-F238E27FC236}">
                  <a16:creationId xmlns:a16="http://schemas.microsoft.com/office/drawing/2014/main" id="{115903F3-6EAE-3761-DAB1-7A47D4EA9CC5}"/>
                </a:ext>
              </a:extLst>
            </p:cNvPr>
            <p:cNvSpPr/>
            <p:nvPr/>
          </p:nvSpPr>
          <p:spPr>
            <a:xfrm>
              <a:off x="3967588" y="2734374"/>
              <a:ext cx="1208823" cy="504057"/>
            </a:xfrm>
            <a:prstGeom prst="borderCallout1">
              <a:avLst>
                <a:gd name="adj1" fmla="val 18750"/>
                <a:gd name="adj2" fmla="val -8333"/>
                <a:gd name="adj3" fmla="val 148761"/>
                <a:gd name="adj4" fmla="val -48042"/>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Rescue Team arrives on site</a:t>
              </a:r>
            </a:p>
            <a:p>
              <a:pPr algn="ctr"/>
              <a:r>
                <a:rPr lang="en-US" sz="1200" b="1" dirty="0">
                  <a:latin typeface="Arial" panose="020B0604020202020204" pitchFamily="34" charset="0"/>
                  <a:cs typeface="Arial" panose="020B0604020202020204" pitchFamily="34" charset="0"/>
                </a:rPr>
                <a:t>3 hours</a:t>
              </a:r>
            </a:p>
          </p:txBody>
        </p:sp>
        <p:pic>
          <p:nvPicPr>
            <p:cNvPr id="25" name="Picture 24">
              <a:extLst>
                <a:ext uri="{FF2B5EF4-FFF2-40B4-BE49-F238E27FC236}">
                  <a16:creationId xmlns:a16="http://schemas.microsoft.com/office/drawing/2014/main" id="{F23AF372-2FD5-DA65-BF75-45FB1ADC5E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3223" y="2155593"/>
              <a:ext cx="216024" cy="578781"/>
            </a:xfrm>
            <a:prstGeom prst="rect">
              <a:avLst/>
            </a:prstGeom>
          </p:spPr>
        </p:pic>
        <p:pic>
          <p:nvPicPr>
            <p:cNvPr id="33" name="Picture 32">
              <a:extLst>
                <a:ext uri="{FF2B5EF4-FFF2-40B4-BE49-F238E27FC236}">
                  <a16:creationId xmlns:a16="http://schemas.microsoft.com/office/drawing/2014/main" id="{2FF7A873-AF0E-6C01-0B5D-CEBD8AE1DA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5087" y="2165890"/>
              <a:ext cx="216024" cy="568484"/>
            </a:xfrm>
            <a:prstGeom prst="rect">
              <a:avLst/>
            </a:prstGeom>
          </p:spPr>
        </p:pic>
        <p:pic>
          <p:nvPicPr>
            <p:cNvPr id="35" name="Picture 34">
              <a:extLst>
                <a:ext uri="{FF2B5EF4-FFF2-40B4-BE49-F238E27FC236}">
                  <a16:creationId xmlns:a16="http://schemas.microsoft.com/office/drawing/2014/main" id="{F077039E-03DC-B30C-D4E0-25F55A0020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6743" y="2171208"/>
              <a:ext cx="216024" cy="578781"/>
            </a:xfrm>
            <a:prstGeom prst="rect">
              <a:avLst/>
            </a:prstGeom>
          </p:spPr>
        </p:pic>
      </p:grpSp>
      <p:grpSp>
        <p:nvGrpSpPr>
          <p:cNvPr id="42" name="Group 41">
            <a:extLst>
              <a:ext uri="{FF2B5EF4-FFF2-40B4-BE49-F238E27FC236}">
                <a16:creationId xmlns:a16="http://schemas.microsoft.com/office/drawing/2014/main" id="{26CC6805-8253-D638-CE0B-FC33B5F7CCD6}"/>
              </a:ext>
            </a:extLst>
          </p:cNvPr>
          <p:cNvGrpSpPr/>
          <p:nvPr/>
        </p:nvGrpSpPr>
        <p:grpSpPr>
          <a:xfrm>
            <a:off x="3491879" y="4271760"/>
            <a:ext cx="1302935" cy="1576504"/>
            <a:chOff x="3491879" y="4271760"/>
            <a:chExt cx="1302935" cy="1576504"/>
          </a:xfrm>
        </p:grpSpPr>
        <p:sp>
          <p:nvSpPr>
            <p:cNvPr id="15" name="Line Callout 1 14">
              <a:extLst>
                <a:ext uri="{FF2B5EF4-FFF2-40B4-BE49-F238E27FC236}">
                  <a16:creationId xmlns:a16="http://schemas.microsoft.com/office/drawing/2014/main" id="{335A997F-BA14-6689-AF37-F1D30BBFF165}"/>
                </a:ext>
              </a:extLst>
            </p:cNvPr>
            <p:cNvSpPr/>
            <p:nvPr/>
          </p:nvSpPr>
          <p:spPr>
            <a:xfrm>
              <a:off x="3491879" y="4653136"/>
              <a:ext cx="1207589" cy="1195128"/>
            </a:xfrm>
            <a:prstGeom prst="borderCallout1">
              <a:avLst>
                <a:gd name="adj1" fmla="val 18750"/>
                <a:gd name="adj2" fmla="val -8333"/>
                <a:gd name="adj3" fmla="val -71326"/>
                <a:gd name="adj4" fmla="val -131461"/>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Helicopter arrives at Hospital</a:t>
              </a:r>
            </a:p>
            <a:p>
              <a:pPr algn="ctr"/>
              <a:r>
                <a:rPr lang="en-US" sz="1200" b="1" dirty="0">
                  <a:solidFill>
                    <a:schemeClr val="bg1"/>
                  </a:solidFill>
                  <a:latin typeface="Arial" panose="020B0604020202020204" pitchFamily="34" charset="0"/>
                  <a:cs typeface="Arial" panose="020B0604020202020204" pitchFamily="34" charset="0"/>
                </a:rPr>
                <a:t>20 minutes after picking up casualty</a:t>
              </a:r>
            </a:p>
          </p:txBody>
        </p:sp>
        <p:pic>
          <p:nvPicPr>
            <p:cNvPr id="40" name="Picture 39">
              <a:extLst>
                <a:ext uri="{FF2B5EF4-FFF2-40B4-BE49-F238E27FC236}">
                  <a16:creationId xmlns:a16="http://schemas.microsoft.com/office/drawing/2014/main" id="{061CA1E5-EEB5-088E-07E5-C91DB25758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4694" y="4271760"/>
              <a:ext cx="1080120" cy="381376"/>
            </a:xfrm>
            <a:prstGeom prst="rect">
              <a:avLst/>
            </a:prstGeom>
          </p:spPr>
        </p:pic>
      </p:grpSp>
      <p:sp>
        <p:nvSpPr>
          <p:cNvPr id="47" name="TextBox 46">
            <a:extLst>
              <a:ext uri="{FF2B5EF4-FFF2-40B4-BE49-F238E27FC236}">
                <a16:creationId xmlns:a16="http://schemas.microsoft.com/office/drawing/2014/main" id="{940D805E-F8E6-81C7-03AD-FDFD8AE543FA}"/>
              </a:ext>
            </a:extLst>
          </p:cNvPr>
          <p:cNvSpPr txBox="1"/>
          <p:nvPr/>
        </p:nvSpPr>
        <p:spPr>
          <a:xfrm>
            <a:off x="5796136" y="5100226"/>
            <a:ext cx="184731" cy="369332"/>
          </a:xfrm>
          <a:prstGeom prst="rect">
            <a:avLst/>
          </a:prstGeom>
          <a:noFill/>
        </p:spPr>
        <p:txBody>
          <a:bodyPr wrap="none" rtlCol="0">
            <a:spAutoFit/>
          </a:bodyPr>
          <a:lstStyle/>
          <a:p>
            <a:endParaRPr lang="en-US" dirty="0"/>
          </a:p>
        </p:txBody>
      </p:sp>
      <p:sp>
        <p:nvSpPr>
          <p:cNvPr id="59" name="TextBox 58">
            <a:extLst>
              <a:ext uri="{FF2B5EF4-FFF2-40B4-BE49-F238E27FC236}">
                <a16:creationId xmlns:a16="http://schemas.microsoft.com/office/drawing/2014/main" id="{67942D67-27B5-7E67-45D0-10E1E039F691}"/>
              </a:ext>
            </a:extLst>
          </p:cNvPr>
          <p:cNvSpPr txBox="1"/>
          <p:nvPr/>
        </p:nvSpPr>
        <p:spPr>
          <a:xfrm>
            <a:off x="629414" y="810987"/>
            <a:ext cx="7845461" cy="923330"/>
          </a:xfrm>
          <a:prstGeom prst="rect">
            <a:avLst/>
          </a:prstGeom>
          <a:noFill/>
        </p:spPr>
        <p:txBody>
          <a:bodyPr wrap="square" rtlCol="0">
            <a:spAutoFit/>
          </a:bodyPr>
          <a:lstStyle/>
          <a:p>
            <a:r>
              <a:rPr lang="en-US" dirty="0"/>
              <a:t>Suppose that you are with a group on Ben Macdui when a member of your party stumbles and falls on the boulder field near the summit Cairn. Unable to stand or walk and complaining of severe pain in right upper leg and lower back. </a:t>
            </a:r>
          </a:p>
        </p:txBody>
      </p:sp>
      <p:grpSp>
        <p:nvGrpSpPr>
          <p:cNvPr id="3" name="Group 2">
            <a:extLst>
              <a:ext uri="{FF2B5EF4-FFF2-40B4-BE49-F238E27FC236}">
                <a16:creationId xmlns:a16="http://schemas.microsoft.com/office/drawing/2014/main" id="{7EDA559C-F44A-9E91-07ED-950683857EA1}"/>
              </a:ext>
            </a:extLst>
          </p:cNvPr>
          <p:cNvGrpSpPr/>
          <p:nvPr/>
        </p:nvGrpSpPr>
        <p:grpSpPr>
          <a:xfrm>
            <a:off x="845586" y="2708920"/>
            <a:ext cx="6913403" cy="1114195"/>
            <a:chOff x="845586" y="2708920"/>
            <a:chExt cx="6913403" cy="1114195"/>
          </a:xfrm>
        </p:grpSpPr>
        <p:sp>
          <p:nvSpPr>
            <p:cNvPr id="14" name="Oval 13">
              <a:extLst>
                <a:ext uri="{FF2B5EF4-FFF2-40B4-BE49-F238E27FC236}">
                  <a16:creationId xmlns:a16="http://schemas.microsoft.com/office/drawing/2014/main" id="{B863C663-16D6-DAEE-22BB-1B0F683BD3E7}"/>
                </a:ext>
              </a:extLst>
            </p:cNvPr>
            <p:cNvSpPr/>
            <p:nvPr/>
          </p:nvSpPr>
          <p:spPr>
            <a:xfrm>
              <a:off x="7542965" y="3607091"/>
              <a:ext cx="216024" cy="2160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7587F895-9C8E-35A8-CC92-7F1E7BA4E36D}"/>
                </a:ext>
              </a:extLst>
            </p:cNvPr>
            <p:cNvCxnSpPr>
              <a:cxnSpLocks/>
              <a:stCxn id="9" idx="6"/>
              <a:endCxn id="14" idx="2"/>
            </p:cNvCxnSpPr>
            <p:nvPr/>
          </p:nvCxnSpPr>
          <p:spPr>
            <a:xfrm>
              <a:off x="1061610" y="3700599"/>
              <a:ext cx="6481355" cy="14504"/>
            </a:xfrm>
            <a:prstGeom prst="line">
              <a:avLst/>
            </a:prstGeom>
            <a:ln w="34925">
              <a:solidFill>
                <a:schemeClr val="tx1"/>
              </a:solidFill>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1F062E21-433F-13DF-CC0A-A920DD736CCB}"/>
                </a:ext>
              </a:extLst>
            </p:cNvPr>
            <p:cNvGrpSpPr/>
            <p:nvPr/>
          </p:nvGrpSpPr>
          <p:grpSpPr>
            <a:xfrm>
              <a:off x="845586" y="2708920"/>
              <a:ext cx="6479449" cy="1114195"/>
              <a:chOff x="845586" y="2708920"/>
              <a:chExt cx="6479449" cy="1114195"/>
            </a:xfrm>
          </p:grpSpPr>
          <p:sp>
            <p:nvSpPr>
              <p:cNvPr id="6" name="Line Callout 1 5">
                <a:extLst>
                  <a:ext uri="{FF2B5EF4-FFF2-40B4-BE49-F238E27FC236}">
                    <a16:creationId xmlns:a16="http://schemas.microsoft.com/office/drawing/2014/main" id="{B06B1AD7-F4DF-8ECD-F52B-071951378C38}"/>
                  </a:ext>
                </a:extLst>
              </p:cNvPr>
              <p:cNvSpPr/>
              <p:nvPr/>
            </p:nvSpPr>
            <p:spPr>
              <a:xfrm>
                <a:off x="1259632" y="2708920"/>
                <a:ext cx="792088" cy="360040"/>
              </a:xfrm>
              <a:prstGeom prst="borderCallout1">
                <a:avLst>
                  <a:gd name="adj1" fmla="val 18750"/>
                  <a:gd name="adj2" fmla="val -8333"/>
                  <a:gd name="adj3" fmla="val 280951"/>
                  <a:gd name="adj4" fmla="val -4540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Incident</a:t>
                </a:r>
              </a:p>
            </p:txBody>
          </p:sp>
          <p:sp>
            <p:nvSpPr>
              <p:cNvPr id="9" name="Oval 8">
                <a:extLst>
                  <a:ext uri="{FF2B5EF4-FFF2-40B4-BE49-F238E27FC236}">
                    <a16:creationId xmlns:a16="http://schemas.microsoft.com/office/drawing/2014/main" id="{1E8AD3CF-613C-FEEE-D1AD-55CE19A212A0}"/>
                  </a:ext>
                </a:extLst>
              </p:cNvPr>
              <p:cNvSpPr/>
              <p:nvPr/>
            </p:nvSpPr>
            <p:spPr>
              <a:xfrm>
                <a:off x="845586" y="3592587"/>
                <a:ext cx="216024" cy="21602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82BBE44-C3FB-E7E3-2766-2B43D697542F}"/>
                  </a:ext>
                </a:extLst>
              </p:cNvPr>
              <p:cNvSpPr/>
              <p:nvPr/>
            </p:nvSpPr>
            <p:spPr>
              <a:xfrm>
                <a:off x="1727684" y="3607091"/>
                <a:ext cx="216024" cy="2160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AF29CFC-BFC5-5570-8C6F-78C15B22982B}"/>
                  </a:ext>
                </a:extLst>
              </p:cNvPr>
              <p:cNvSpPr/>
              <p:nvPr/>
            </p:nvSpPr>
            <p:spPr>
              <a:xfrm>
                <a:off x="1631145" y="3650020"/>
                <a:ext cx="94781" cy="101157"/>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02A6459-C749-9FC0-9C6E-55A21D004789}"/>
                  </a:ext>
                </a:extLst>
              </p:cNvPr>
              <p:cNvSpPr/>
              <p:nvPr/>
            </p:nvSpPr>
            <p:spPr>
              <a:xfrm>
                <a:off x="2492964" y="3664524"/>
                <a:ext cx="94781" cy="101157"/>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8BA57AD-A9CB-CCCD-D9FB-B1FD801EF65A}"/>
                  </a:ext>
                </a:extLst>
              </p:cNvPr>
              <p:cNvSpPr/>
              <p:nvPr/>
            </p:nvSpPr>
            <p:spPr>
              <a:xfrm>
                <a:off x="3275856" y="3666420"/>
                <a:ext cx="94781" cy="101157"/>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7802E9E-933C-757C-3779-FD45C231E71A}"/>
                  </a:ext>
                </a:extLst>
              </p:cNvPr>
              <p:cNvSpPr/>
              <p:nvPr/>
            </p:nvSpPr>
            <p:spPr>
              <a:xfrm>
                <a:off x="4045748" y="3664205"/>
                <a:ext cx="94781" cy="101157"/>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CB2B828-050C-D276-5C23-E3849159C7F3}"/>
                  </a:ext>
                </a:extLst>
              </p:cNvPr>
              <p:cNvSpPr/>
              <p:nvPr/>
            </p:nvSpPr>
            <p:spPr>
              <a:xfrm>
                <a:off x="4868109" y="3667599"/>
                <a:ext cx="94781" cy="101157"/>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B0E14E7-127A-D1F6-446A-83A463F386FA}"/>
                  </a:ext>
                </a:extLst>
              </p:cNvPr>
              <p:cNvSpPr/>
              <p:nvPr/>
            </p:nvSpPr>
            <p:spPr>
              <a:xfrm>
                <a:off x="5617997" y="3664205"/>
                <a:ext cx="94781" cy="101157"/>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BC7B4D2-EF09-067D-A1E6-5DD69A2FB042}"/>
                  </a:ext>
                </a:extLst>
              </p:cNvPr>
              <p:cNvSpPr/>
              <p:nvPr/>
            </p:nvSpPr>
            <p:spPr>
              <a:xfrm>
                <a:off x="7230254" y="3654702"/>
                <a:ext cx="94781" cy="101157"/>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0286DB0-8D6C-392D-C78E-D56FC8A4A9B6}"/>
                  </a:ext>
                </a:extLst>
              </p:cNvPr>
              <p:cNvSpPr/>
              <p:nvPr/>
            </p:nvSpPr>
            <p:spPr>
              <a:xfrm>
                <a:off x="6412683" y="3657272"/>
                <a:ext cx="94781" cy="101157"/>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TextBox 66">
            <a:extLst>
              <a:ext uri="{FF2B5EF4-FFF2-40B4-BE49-F238E27FC236}">
                <a16:creationId xmlns:a16="http://schemas.microsoft.com/office/drawing/2014/main" id="{9CB4BFC1-ADDE-E9D9-0E89-204C59E4C8FD}"/>
              </a:ext>
            </a:extLst>
          </p:cNvPr>
          <p:cNvSpPr txBox="1"/>
          <p:nvPr/>
        </p:nvSpPr>
        <p:spPr>
          <a:xfrm>
            <a:off x="5796136" y="5733256"/>
            <a:ext cx="3096344" cy="1077218"/>
          </a:xfrm>
          <a:prstGeom prst="rect">
            <a:avLst/>
          </a:prstGeom>
          <a:noFill/>
        </p:spPr>
        <p:txBody>
          <a:bodyPr wrap="square" rtlCol="0">
            <a:spAutoFit/>
          </a:bodyPr>
          <a:lstStyle/>
          <a:p>
            <a:r>
              <a:rPr lang="en-US" sz="1600" b="1" dirty="0">
                <a:solidFill>
                  <a:srgbClr val="FF0000"/>
                </a:solidFill>
              </a:rPr>
              <a:t>You might have to stabilize and care for the casualty for some considerable time before help arrives!</a:t>
            </a:r>
          </a:p>
        </p:txBody>
      </p:sp>
      <p:grpSp>
        <p:nvGrpSpPr>
          <p:cNvPr id="20" name="Group 19">
            <a:extLst>
              <a:ext uri="{FF2B5EF4-FFF2-40B4-BE49-F238E27FC236}">
                <a16:creationId xmlns:a16="http://schemas.microsoft.com/office/drawing/2014/main" id="{CF7E0B47-6AF8-0282-4108-BC30110BD715}"/>
              </a:ext>
            </a:extLst>
          </p:cNvPr>
          <p:cNvGrpSpPr/>
          <p:nvPr/>
        </p:nvGrpSpPr>
        <p:grpSpPr>
          <a:xfrm>
            <a:off x="904430" y="3114810"/>
            <a:ext cx="2466206" cy="389057"/>
            <a:chOff x="904430" y="3114810"/>
            <a:chExt cx="2466206" cy="389057"/>
          </a:xfrm>
        </p:grpSpPr>
        <p:sp>
          <p:nvSpPr>
            <p:cNvPr id="16" name="Right Bracket 15">
              <a:extLst>
                <a:ext uri="{FF2B5EF4-FFF2-40B4-BE49-F238E27FC236}">
                  <a16:creationId xmlns:a16="http://schemas.microsoft.com/office/drawing/2014/main" id="{674A14D8-E326-E36A-6DC5-059D9A4E4BF0}"/>
                </a:ext>
              </a:extLst>
            </p:cNvPr>
            <p:cNvSpPr/>
            <p:nvPr/>
          </p:nvSpPr>
          <p:spPr>
            <a:xfrm rot="5400000" flipH="1">
              <a:off x="2086955" y="2220187"/>
              <a:ext cx="101155" cy="2466206"/>
            </a:xfrm>
            <a:prstGeom prst="rightBracket">
              <a:avLst/>
            </a:prstGeom>
            <a:ln w="539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9E3DC548-6932-0713-F621-B94EDF9EF4AD}"/>
                </a:ext>
              </a:extLst>
            </p:cNvPr>
            <p:cNvSpPr txBox="1"/>
            <p:nvPr/>
          </p:nvSpPr>
          <p:spPr>
            <a:xfrm>
              <a:off x="1599357" y="3114810"/>
              <a:ext cx="1316386"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Down to you!</a:t>
              </a:r>
            </a:p>
          </p:txBody>
        </p:sp>
      </p:grpSp>
      <p:grpSp>
        <p:nvGrpSpPr>
          <p:cNvPr id="28" name="Group 27">
            <a:extLst>
              <a:ext uri="{FF2B5EF4-FFF2-40B4-BE49-F238E27FC236}">
                <a16:creationId xmlns:a16="http://schemas.microsoft.com/office/drawing/2014/main" id="{446A97D3-FEE9-4764-C874-1C55AFE396C8}"/>
              </a:ext>
            </a:extLst>
          </p:cNvPr>
          <p:cNvGrpSpPr/>
          <p:nvPr/>
        </p:nvGrpSpPr>
        <p:grpSpPr>
          <a:xfrm>
            <a:off x="1542581" y="3744315"/>
            <a:ext cx="5911524" cy="380876"/>
            <a:chOff x="1542581" y="3744315"/>
            <a:chExt cx="5911524" cy="380876"/>
          </a:xfrm>
        </p:grpSpPr>
        <p:sp>
          <p:nvSpPr>
            <p:cNvPr id="4" name="TextBox 3">
              <a:extLst>
                <a:ext uri="{FF2B5EF4-FFF2-40B4-BE49-F238E27FC236}">
                  <a16:creationId xmlns:a16="http://schemas.microsoft.com/office/drawing/2014/main" id="{C2721186-0D5C-2CC6-AB8E-7949541F481A}"/>
                </a:ext>
              </a:extLst>
            </p:cNvPr>
            <p:cNvSpPr txBox="1"/>
            <p:nvPr/>
          </p:nvSpPr>
          <p:spPr>
            <a:xfrm>
              <a:off x="1542581" y="3744315"/>
              <a:ext cx="318632" cy="369332"/>
            </a:xfrm>
            <a:prstGeom prst="rect">
              <a:avLst/>
            </a:prstGeom>
            <a:noFill/>
          </p:spPr>
          <p:txBody>
            <a:bodyPr wrap="square" rtlCol="0">
              <a:spAutoFit/>
            </a:bodyPr>
            <a:lstStyle/>
            <a:p>
              <a:r>
                <a:rPr lang="en-US" dirty="0"/>
                <a:t>1</a:t>
              </a:r>
            </a:p>
          </p:txBody>
        </p:sp>
        <p:sp>
          <p:nvSpPr>
            <p:cNvPr id="8" name="TextBox 7">
              <a:extLst>
                <a:ext uri="{FF2B5EF4-FFF2-40B4-BE49-F238E27FC236}">
                  <a16:creationId xmlns:a16="http://schemas.microsoft.com/office/drawing/2014/main" id="{CD380D3F-7DF0-5E85-FFDB-9DED03B0AF90}"/>
                </a:ext>
              </a:extLst>
            </p:cNvPr>
            <p:cNvSpPr txBox="1"/>
            <p:nvPr/>
          </p:nvSpPr>
          <p:spPr>
            <a:xfrm>
              <a:off x="2399766" y="3755859"/>
              <a:ext cx="318632" cy="369332"/>
            </a:xfrm>
            <a:prstGeom prst="rect">
              <a:avLst/>
            </a:prstGeom>
            <a:noFill/>
          </p:spPr>
          <p:txBody>
            <a:bodyPr wrap="square" rtlCol="0">
              <a:spAutoFit/>
            </a:bodyPr>
            <a:lstStyle/>
            <a:p>
              <a:r>
                <a:rPr lang="en-US" dirty="0"/>
                <a:t>2</a:t>
              </a:r>
            </a:p>
          </p:txBody>
        </p:sp>
        <p:sp>
          <p:nvSpPr>
            <p:cNvPr id="13" name="TextBox 12">
              <a:extLst>
                <a:ext uri="{FF2B5EF4-FFF2-40B4-BE49-F238E27FC236}">
                  <a16:creationId xmlns:a16="http://schemas.microsoft.com/office/drawing/2014/main" id="{255AFAF4-DFDF-F03E-7B09-F4783D581A86}"/>
                </a:ext>
              </a:extLst>
            </p:cNvPr>
            <p:cNvSpPr txBox="1"/>
            <p:nvPr/>
          </p:nvSpPr>
          <p:spPr>
            <a:xfrm>
              <a:off x="3151219" y="3744990"/>
              <a:ext cx="318632" cy="369332"/>
            </a:xfrm>
            <a:prstGeom prst="rect">
              <a:avLst/>
            </a:prstGeom>
            <a:noFill/>
          </p:spPr>
          <p:txBody>
            <a:bodyPr wrap="square" rtlCol="0">
              <a:spAutoFit/>
            </a:bodyPr>
            <a:lstStyle/>
            <a:p>
              <a:r>
                <a:rPr lang="en-US" dirty="0"/>
                <a:t>3</a:t>
              </a:r>
            </a:p>
          </p:txBody>
        </p:sp>
        <p:sp>
          <p:nvSpPr>
            <p:cNvPr id="21" name="TextBox 20">
              <a:extLst>
                <a:ext uri="{FF2B5EF4-FFF2-40B4-BE49-F238E27FC236}">
                  <a16:creationId xmlns:a16="http://schemas.microsoft.com/office/drawing/2014/main" id="{56F85530-924A-149A-60C2-798B943BC3FF}"/>
                </a:ext>
              </a:extLst>
            </p:cNvPr>
            <p:cNvSpPr txBox="1"/>
            <p:nvPr/>
          </p:nvSpPr>
          <p:spPr>
            <a:xfrm>
              <a:off x="3941205" y="3755859"/>
              <a:ext cx="318632" cy="369332"/>
            </a:xfrm>
            <a:prstGeom prst="rect">
              <a:avLst/>
            </a:prstGeom>
            <a:noFill/>
          </p:spPr>
          <p:txBody>
            <a:bodyPr wrap="square" rtlCol="0">
              <a:spAutoFit/>
            </a:bodyPr>
            <a:lstStyle/>
            <a:p>
              <a:r>
                <a:rPr lang="en-US" dirty="0"/>
                <a:t>4</a:t>
              </a:r>
            </a:p>
          </p:txBody>
        </p:sp>
        <p:sp>
          <p:nvSpPr>
            <p:cNvPr id="22" name="TextBox 21">
              <a:extLst>
                <a:ext uri="{FF2B5EF4-FFF2-40B4-BE49-F238E27FC236}">
                  <a16:creationId xmlns:a16="http://schemas.microsoft.com/office/drawing/2014/main" id="{CBA29E96-6571-1D1B-14D1-FC574AABA96A}"/>
                </a:ext>
              </a:extLst>
            </p:cNvPr>
            <p:cNvSpPr txBox="1"/>
            <p:nvPr/>
          </p:nvSpPr>
          <p:spPr>
            <a:xfrm>
              <a:off x="4761209" y="3755859"/>
              <a:ext cx="318632" cy="369332"/>
            </a:xfrm>
            <a:prstGeom prst="rect">
              <a:avLst/>
            </a:prstGeom>
            <a:noFill/>
          </p:spPr>
          <p:txBody>
            <a:bodyPr wrap="square" rtlCol="0">
              <a:spAutoFit/>
            </a:bodyPr>
            <a:lstStyle/>
            <a:p>
              <a:r>
                <a:rPr lang="en-US" dirty="0"/>
                <a:t>5</a:t>
              </a:r>
            </a:p>
          </p:txBody>
        </p:sp>
        <p:sp>
          <p:nvSpPr>
            <p:cNvPr id="23" name="TextBox 22">
              <a:extLst>
                <a:ext uri="{FF2B5EF4-FFF2-40B4-BE49-F238E27FC236}">
                  <a16:creationId xmlns:a16="http://schemas.microsoft.com/office/drawing/2014/main" id="{0C301148-C077-9077-F633-F4E88773BAE7}"/>
                </a:ext>
              </a:extLst>
            </p:cNvPr>
            <p:cNvSpPr txBox="1"/>
            <p:nvPr/>
          </p:nvSpPr>
          <p:spPr>
            <a:xfrm>
              <a:off x="5530478" y="3755859"/>
              <a:ext cx="318632" cy="369332"/>
            </a:xfrm>
            <a:prstGeom prst="rect">
              <a:avLst/>
            </a:prstGeom>
            <a:noFill/>
          </p:spPr>
          <p:txBody>
            <a:bodyPr wrap="square" rtlCol="0">
              <a:spAutoFit/>
            </a:bodyPr>
            <a:lstStyle/>
            <a:p>
              <a:r>
                <a:rPr lang="en-US" dirty="0"/>
                <a:t>6</a:t>
              </a:r>
            </a:p>
          </p:txBody>
        </p:sp>
        <p:sp>
          <p:nvSpPr>
            <p:cNvPr id="24" name="TextBox 23">
              <a:extLst>
                <a:ext uri="{FF2B5EF4-FFF2-40B4-BE49-F238E27FC236}">
                  <a16:creationId xmlns:a16="http://schemas.microsoft.com/office/drawing/2014/main" id="{1BC678C4-5F88-2F75-559C-E17F6C9315D8}"/>
                </a:ext>
              </a:extLst>
            </p:cNvPr>
            <p:cNvSpPr txBox="1"/>
            <p:nvPr/>
          </p:nvSpPr>
          <p:spPr>
            <a:xfrm>
              <a:off x="6338113" y="3755776"/>
              <a:ext cx="318632" cy="369332"/>
            </a:xfrm>
            <a:prstGeom prst="rect">
              <a:avLst/>
            </a:prstGeom>
            <a:noFill/>
          </p:spPr>
          <p:txBody>
            <a:bodyPr wrap="square" rtlCol="0">
              <a:spAutoFit/>
            </a:bodyPr>
            <a:lstStyle/>
            <a:p>
              <a:r>
                <a:rPr lang="en-US" dirty="0"/>
                <a:t>7</a:t>
              </a:r>
            </a:p>
          </p:txBody>
        </p:sp>
        <p:sp>
          <p:nvSpPr>
            <p:cNvPr id="26" name="TextBox 25">
              <a:extLst>
                <a:ext uri="{FF2B5EF4-FFF2-40B4-BE49-F238E27FC236}">
                  <a16:creationId xmlns:a16="http://schemas.microsoft.com/office/drawing/2014/main" id="{6483A580-CBE8-B190-4F33-3C1D469D9F3E}"/>
                </a:ext>
              </a:extLst>
            </p:cNvPr>
            <p:cNvSpPr txBox="1"/>
            <p:nvPr/>
          </p:nvSpPr>
          <p:spPr>
            <a:xfrm>
              <a:off x="7135473" y="3751177"/>
              <a:ext cx="318632" cy="369332"/>
            </a:xfrm>
            <a:prstGeom prst="rect">
              <a:avLst/>
            </a:prstGeom>
            <a:noFill/>
          </p:spPr>
          <p:txBody>
            <a:bodyPr wrap="square" rtlCol="0">
              <a:spAutoFit/>
            </a:bodyPr>
            <a:lstStyle/>
            <a:p>
              <a:r>
                <a:rPr lang="en-US" dirty="0"/>
                <a:t>8</a:t>
              </a:r>
            </a:p>
          </p:txBody>
        </p:sp>
      </p:grpSp>
      <p:sp>
        <p:nvSpPr>
          <p:cNvPr id="5" name="TextBox 4">
            <a:extLst>
              <a:ext uri="{FF2B5EF4-FFF2-40B4-BE49-F238E27FC236}">
                <a16:creationId xmlns:a16="http://schemas.microsoft.com/office/drawing/2014/main" id="{44267DD4-8369-9EE3-2137-C272683BD159}"/>
              </a:ext>
            </a:extLst>
          </p:cNvPr>
          <p:cNvSpPr txBox="1"/>
          <p:nvPr/>
        </p:nvSpPr>
        <p:spPr>
          <a:xfrm>
            <a:off x="3059832" y="6047013"/>
            <a:ext cx="2558165" cy="646331"/>
          </a:xfrm>
          <a:prstGeom prst="rect">
            <a:avLst/>
          </a:prstGeom>
          <a:noFill/>
        </p:spPr>
        <p:txBody>
          <a:bodyPr wrap="square" rtlCol="0">
            <a:spAutoFit/>
          </a:bodyPr>
          <a:lstStyle/>
          <a:p>
            <a:r>
              <a:rPr lang="en-US" b="1" dirty="0">
                <a:solidFill>
                  <a:schemeClr val="accent5">
                    <a:lumMod val="75000"/>
                  </a:schemeClr>
                </a:solidFill>
              </a:rPr>
              <a:t>Note: Helicopters are only rarely available</a:t>
            </a:r>
          </a:p>
        </p:txBody>
      </p:sp>
    </p:spTree>
    <p:extLst>
      <p:ext uri="{BB962C8B-B14F-4D97-AF65-F5344CB8AC3E}">
        <p14:creationId xmlns:p14="http://schemas.microsoft.com/office/powerpoint/2010/main" val="294342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9" grpId="0"/>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DBF6-EF09-7611-B580-96E9CE6A4BF6}"/>
              </a:ext>
            </a:extLst>
          </p:cNvPr>
          <p:cNvSpPr>
            <a:spLocks noGrp="1"/>
          </p:cNvSpPr>
          <p:nvPr>
            <p:ph type="title"/>
          </p:nvPr>
        </p:nvSpPr>
        <p:spPr>
          <a:xfrm>
            <a:off x="457200" y="274638"/>
            <a:ext cx="4038600" cy="1143000"/>
          </a:xfrm>
        </p:spPr>
        <p:txBody>
          <a:bodyPr/>
          <a:lstStyle/>
          <a:p>
            <a:r>
              <a:rPr lang="en-GB" u="sng" dirty="0">
                <a:solidFill>
                  <a:schemeClr val="tx1"/>
                </a:solidFill>
                <a:latin typeface="Arial" panose="020B0604020202020204" pitchFamily="34" charset="0"/>
                <a:cs typeface="Arial" panose="020B0604020202020204" pitchFamily="34" charset="0"/>
              </a:rPr>
              <a:t>Think About</a:t>
            </a:r>
            <a:endParaRPr lang="en-GB" dirty="0"/>
          </a:p>
        </p:txBody>
      </p:sp>
      <p:sp>
        <p:nvSpPr>
          <p:cNvPr id="3" name="Content Placeholder 2">
            <a:extLst>
              <a:ext uri="{FF2B5EF4-FFF2-40B4-BE49-F238E27FC236}">
                <a16:creationId xmlns:a16="http://schemas.microsoft.com/office/drawing/2014/main" id="{66407867-BD01-0879-A2E1-EE4C5640E2D4}"/>
              </a:ext>
            </a:extLst>
          </p:cNvPr>
          <p:cNvSpPr>
            <a:spLocks noGrp="1"/>
          </p:cNvSpPr>
          <p:nvPr>
            <p:ph sz="half" idx="1"/>
          </p:nvPr>
        </p:nvSpPr>
        <p:spPr/>
        <p:txBody>
          <a:bodyPr>
            <a:normAutofit fontScale="70000" lnSpcReduction="20000"/>
          </a:bodyPr>
          <a:lstStyle/>
          <a:p>
            <a:pPr marL="571500" indent="-571500" eaLnBrk="1" hangingPunct="1">
              <a:buFont typeface="Wingdings" pitchFamily="2" charset="2"/>
              <a:buChar char="v"/>
            </a:pPr>
            <a:r>
              <a:rPr lang="en-GB" altLang="en-US" sz="2800" dirty="0"/>
              <a:t>Planning</a:t>
            </a:r>
          </a:p>
          <a:p>
            <a:pPr marL="571500" indent="-571500" eaLnBrk="1" hangingPunct="1">
              <a:buFont typeface="Wingdings" pitchFamily="2" charset="2"/>
              <a:buChar char="v"/>
            </a:pPr>
            <a:endParaRPr lang="en-GB" altLang="en-US" sz="2800" dirty="0"/>
          </a:p>
          <a:p>
            <a:pPr marL="571500" indent="-571500" eaLnBrk="1" hangingPunct="1">
              <a:buFont typeface="Wingdings" pitchFamily="2" charset="2"/>
              <a:buChar char="v"/>
            </a:pPr>
            <a:r>
              <a:rPr lang="en-GB" altLang="en-US" sz="2800" dirty="0"/>
              <a:t>Know your party</a:t>
            </a:r>
          </a:p>
          <a:p>
            <a:pPr marL="571500" indent="-571500" eaLnBrk="1" hangingPunct="1">
              <a:buFont typeface="Wingdings" pitchFamily="2" charset="2"/>
              <a:buChar char="v"/>
            </a:pPr>
            <a:endParaRPr lang="en-GB" altLang="en-US" sz="2800" dirty="0"/>
          </a:p>
          <a:p>
            <a:pPr marL="571500" indent="-571500" eaLnBrk="1" hangingPunct="1">
              <a:buFont typeface="Wingdings" pitchFamily="2" charset="2"/>
              <a:buChar char="v"/>
            </a:pPr>
            <a:r>
              <a:rPr lang="en-GB" altLang="en-US" sz="2800" dirty="0"/>
              <a:t>Know your capabilities</a:t>
            </a:r>
          </a:p>
          <a:p>
            <a:pPr marL="571500" indent="-571500" eaLnBrk="1" hangingPunct="1">
              <a:buFont typeface="Wingdings" pitchFamily="2" charset="2"/>
              <a:buChar char="v"/>
            </a:pPr>
            <a:endParaRPr lang="en-GB" altLang="en-US" sz="2800" dirty="0"/>
          </a:p>
          <a:p>
            <a:pPr marL="571500" indent="-571500" eaLnBrk="1" hangingPunct="1">
              <a:buFont typeface="Wingdings" pitchFamily="2" charset="2"/>
              <a:buChar char="v"/>
            </a:pPr>
            <a:r>
              <a:rPr lang="en-GB" altLang="en-US" sz="2800" dirty="0"/>
              <a:t>Know your limits</a:t>
            </a:r>
          </a:p>
          <a:p>
            <a:pPr marL="571500" indent="-571500" eaLnBrk="1" hangingPunct="1">
              <a:buFont typeface="Wingdings" pitchFamily="2" charset="2"/>
              <a:buChar char="v"/>
            </a:pPr>
            <a:endParaRPr lang="en-GB" altLang="en-US" sz="2800" dirty="0"/>
          </a:p>
          <a:p>
            <a:pPr marL="571500" indent="-571500" eaLnBrk="1" hangingPunct="1">
              <a:buFont typeface="Wingdings" pitchFamily="2" charset="2"/>
              <a:buChar char="v"/>
            </a:pPr>
            <a:r>
              <a:rPr lang="en-GB" altLang="en-US" sz="2800" dirty="0"/>
              <a:t>Plan for the worst!</a:t>
            </a:r>
          </a:p>
          <a:p>
            <a:endParaRPr lang="en-GB" dirty="0"/>
          </a:p>
        </p:txBody>
      </p:sp>
      <p:sp>
        <p:nvSpPr>
          <p:cNvPr id="4" name="Content Placeholder 3">
            <a:extLst>
              <a:ext uri="{FF2B5EF4-FFF2-40B4-BE49-F238E27FC236}">
                <a16:creationId xmlns:a16="http://schemas.microsoft.com/office/drawing/2014/main" id="{0B091727-0443-3599-56FA-A3A60BF2283D}"/>
              </a:ext>
            </a:extLst>
          </p:cNvPr>
          <p:cNvSpPr>
            <a:spLocks noGrp="1"/>
          </p:cNvSpPr>
          <p:nvPr>
            <p:ph sz="half" idx="2"/>
          </p:nvPr>
        </p:nvSpPr>
        <p:spPr/>
        <p:txBody>
          <a:bodyPr>
            <a:normAutofit fontScale="70000" lnSpcReduction="20000"/>
          </a:bodyPr>
          <a:lstStyle/>
          <a:p>
            <a:pPr marL="342900" indent="-342900">
              <a:buFont typeface="Wingdings" pitchFamily="2" charset="2"/>
              <a:buChar char="v"/>
            </a:pPr>
            <a:r>
              <a:rPr lang="en-US" sz="2800" dirty="0">
                <a:latin typeface="Arial" panose="020B0604020202020204" pitchFamily="34" charset="0"/>
                <a:cs typeface="Arial" panose="020B0604020202020204" pitchFamily="34" charset="0"/>
              </a:rPr>
              <a:t>Planning </a:t>
            </a:r>
          </a:p>
          <a:p>
            <a:pPr marL="342900" indent="-342900">
              <a:buFont typeface="Wingdings" pitchFamily="2" charset="2"/>
              <a:buChar char="v"/>
            </a:pPr>
            <a:endParaRPr lang="en-US" sz="2800" dirty="0">
              <a:latin typeface="Arial" panose="020B0604020202020204" pitchFamily="34" charset="0"/>
              <a:cs typeface="Arial" panose="020B0604020202020204" pitchFamily="34" charset="0"/>
            </a:endParaRPr>
          </a:p>
          <a:p>
            <a:pPr marL="342900" indent="-342900">
              <a:buFont typeface="Wingdings" pitchFamily="2" charset="2"/>
              <a:buChar char="v"/>
            </a:pPr>
            <a:r>
              <a:rPr lang="en-US" sz="2800" dirty="0">
                <a:latin typeface="Arial" panose="020B0604020202020204" pitchFamily="34" charset="0"/>
                <a:cs typeface="Arial" panose="020B0604020202020204" pitchFamily="34" charset="0"/>
              </a:rPr>
              <a:t>Navigation in difficult conditions</a:t>
            </a:r>
          </a:p>
          <a:p>
            <a:endParaRPr lang="en-US" sz="2800" dirty="0">
              <a:latin typeface="Arial" panose="020B0604020202020204" pitchFamily="34" charset="0"/>
              <a:cs typeface="Arial" panose="020B0604020202020204" pitchFamily="34" charset="0"/>
            </a:endParaRPr>
          </a:p>
          <a:p>
            <a:pPr marL="342900" indent="-342900">
              <a:buFont typeface="Wingdings" pitchFamily="2" charset="2"/>
              <a:buChar char="v"/>
            </a:pPr>
            <a:r>
              <a:rPr lang="en-US" sz="2800" dirty="0">
                <a:latin typeface="Arial" panose="020B0604020202020204" pitchFamily="34" charset="0"/>
                <a:cs typeface="Arial" panose="020B0604020202020204" pitchFamily="34" charset="0"/>
              </a:rPr>
              <a:t>Safe and confident movement on challenging terrain</a:t>
            </a:r>
          </a:p>
          <a:p>
            <a:pPr marL="342900" indent="-342900">
              <a:buFont typeface="Wingdings" pitchFamily="2" charset="2"/>
              <a:buChar char="v"/>
            </a:pPr>
            <a:endParaRPr lang="en-US" sz="2800" dirty="0">
              <a:latin typeface="Arial" panose="020B0604020202020204" pitchFamily="34" charset="0"/>
              <a:cs typeface="Arial" panose="020B0604020202020204" pitchFamily="34" charset="0"/>
            </a:endParaRPr>
          </a:p>
          <a:p>
            <a:pPr marL="342900" indent="-342900">
              <a:buFont typeface="Wingdings" pitchFamily="2" charset="2"/>
              <a:buChar char="v"/>
            </a:pPr>
            <a:r>
              <a:rPr lang="en-US" sz="2800" dirty="0">
                <a:latin typeface="Arial" panose="020B0604020202020204" pitchFamily="34" charset="0"/>
                <a:cs typeface="Arial" panose="020B0604020202020204" pitchFamily="34" charset="0"/>
              </a:rPr>
              <a:t>Self Awareness</a:t>
            </a:r>
          </a:p>
          <a:p>
            <a:pPr marL="342900" indent="-342900">
              <a:buFont typeface="Wingdings" pitchFamily="2" charset="2"/>
              <a:buChar char="v"/>
            </a:pPr>
            <a:endParaRPr lang="en-US" sz="2800" dirty="0">
              <a:latin typeface="Arial" panose="020B0604020202020204" pitchFamily="34" charset="0"/>
              <a:cs typeface="Arial" panose="020B0604020202020204" pitchFamily="34" charset="0"/>
            </a:endParaRPr>
          </a:p>
          <a:p>
            <a:pPr marL="342900" indent="-342900">
              <a:buFont typeface="Wingdings" pitchFamily="2" charset="2"/>
              <a:buChar char="v"/>
            </a:pPr>
            <a:r>
              <a:rPr lang="en-US" sz="2800" dirty="0">
                <a:latin typeface="Arial" panose="020B0604020202020204" pitchFamily="34" charset="0"/>
                <a:cs typeface="Arial" panose="020B0604020202020204" pitchFamily="34" charset="0"/>
              </a:rPr>
              <a:t>Self Reliance</a:t>
            </a:r>
          </a:p>
          <a:p>
            <a:pPr marL="342900" indent="-342900">
              <a:buFont typeface="Wingdings" pitchFamily="2" charset="2"/>
              <a:buChar char="v"/>
            </a:pPr>
            <a:endParaRPr lang="en-US" sz="2800" dirty="0">
              <a:latin typeface="Arial" panose="020B0604020202020204" pitchFamily="34" charset="0"/>
              <a:cs typeface="Arial" panose="020B0604020202020204" pitchFamily="34" charset="0"/>
            </a:endParaRPr>
          </a:p>
          <a:p>
            <a:pPr marL="342900" indent="-342900">
              <a:buFont typeface="Wingdings" pitchFamily="2" charset="2"/>
              <a:buChar char="v"/>
            </a:pPr>
            <a:r>
              <a:rPr lang="en-US" sz="2800" dirty="0">
                <a:latin typeface="Arial" panose="020B0604020202020204" pitchFamily="34" charset="0"/>
                <a:cs typeface="Arial" panose="020B0604020202020204" pitchFamily="34" charset="0"/>
              </a:rPr>
              <a:t>Knowledge of “patch”</a:t>
            </a:r>
          </a:p>
          <a:p>
            <a:pPr marL="342900" indent="-342900">
              <a:buFont typeface="Wingdings" pitchFamily="2" charset="2"/>
              <a:buChar char="v"/>
            </a:pPr>
            <a:endParaRPr lang="en-US" sz="2800" dirty="0">
              <a:latin typeface="Arial" panose="020B0604020202020204" pitchFamily="34" charset="0"/>
              <a:cs typeface="Arial" panose="020B0604020202020204" pitchFamily="34" charset="0"/>
            </a:endParaRPr>
          </a:p>
          <a:p>
            <a:pPr marL="342900" indent="-342900">
              <a:buFont typeface="Wingdings" pitchFamily="2" charset="2"/>
              <a:buChar char="v"/>
            </a:pPr>
            <a:r>
              <a:rPr lang="en-US" sz="2800" dirty="0">
                <a:latin typeface="Arial" panose="020B0604020202020204" pitchFamily="34" charset="0"/>
                <a:cs typeface="Arial" panose="020B0604020202020204" pitchFamily="34" charset="0"/>
              </a:rPr>
              <a:t>Basic First Aid</a:t>
            </a:r>
          </a:p>
          <a:p>
            <a:endParaRPr lang="en-GB" dirty="0"/>
          </a:p>
        </p:txBody>
      </p:sp>
      <p:sp>
        <p:nvSpPr>
          <p:cNvPr id="5" name="Title 1">
            <a:extLst>
              <a:ext uri="{FF2B5EF4-FFF2-40B4-BE49-F238E27FC236}">
                <a16:creationId xmlns:a16="http://schemas.microsoft.com/office/drawing/2014/main" id="{C97683C6-F3FA-C15C-2725-8565ABBF3501}"/>
              </a:ext>
            </a:extLst>
          </p:cNvPr>
          <p:cNvSpPr txBox="1">
            <a:spLocks/>
          </p:cNvSpPr>
          <p:nvPr/>
        </p:nvSpPr>
        <p:spPr>
          <a:xfrm>
            <a:off x="4648200" y="365919"/>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u="sng" dirty="0">
                <a:solidFill>
                  <a:schemeClr val="tx1"/>
                </a:solidFill>
                <a:latin typeface="Arial" panose="020B0604020202020204" pitchFamily="34" charset="0"/>
                <a:cs typeface="Arial" panose="020B0604020202020204" pitchFamily="34" charset="0"/>
              </a:rPr>
              <a:t>General Skills</a:t>
            </a:r>
            <a:endParaRPr lang="en-GB" dirty="0"/>
          </a:p>
        </p:txBody>
      </p:sp>
    </p:spTree>
    <p:extLst>
      <p:ext uri="{BB962C8B-B14F-4D97-AF65-F5344CB8AC3E}">
        <p14:creationId xmlns:p14="http://schemas.microsoft.com/office/powerpoint/2010/main" val="327410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A1F81-26AB-8524-2B7B-4D42BE69A6C9}"/>
              </a:ext>
            </a:extLst>
          </p:cNvPr>
          <p:cNvSpPr>
            <a:spLocks noGrp="1"/>
          </p:cNvSpPr>
          <p:nvPr>
            <p:ph type="title"/>
          </p:nvPr>
        </p:nvSpPr>
        <p:spPr>
          <a:xfrm>
            <a:off x="457200" y="20353"/>
            <a:ext cx="8229600" cy="1143000"/>
          </a:xfrm>
        </p:spPr>
        <p:txBody>
          <a:bodyPr/>
          <a:lstStyle/>
          <a:p>
            <a:r>
              <a:rPr lang="en-US" u="sng" dirty="0"/>
              <a:t>What are you carrying?</a:t>
            </a:r>
          </a:p>
        </p:txBody>
      </p:sp>
      <p:sp>
        <p:nvSpPr>
          <p:cNvPr id="4" name="TextBox 3">
            <a:extLst>
              <a:ext uri="{FF2B5EF4-FFF2-40B4-BE49-F238E27FC236}">
                <a16:creationId xmlns:a16="http://schemas.microsoft.com/office/drawing/2014/main" id="{724C907B-810A-B5A5-0FB3-CF5691149C7A}"/>
              </a:ext>
            </a:extLst>
          </p:cNvPr>
          <p:cNvSpPr txBox="1"/>
          <p:nvPr/>
        </p:nvSpPr>
        <p:spPr>
          <a:xfrm>
            <a:off x="457200" y="1163353"/>
            <a:ext cx="8229600" cy="6247864"/>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Good quality Waterproofs – Jacket and trousers</a:t>
            </a:r>
          </a:p>
          <a:p>
            <a:r>
              <a:rPr lang="en-US" sz="2000" dirty="0">
                <a:latin typeface="Arial" panose="020B0604020202020204" pitchFamily="34" charset="0"/>
                <a:cs typeface="Arial" panose="020B0604020202020204" pitchFamily="34" charset="0"/>
              </a:rPr>
              <a:t>Additional insulating layers plus hat and gloves.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Food – more than you would intend or expect to be eating in the course of the day. Good idea to have some energy bars always in your </a:t>
            </a:r>
            <a:r>
              <a:rPr lang="en-US" sz="2000" dirty="0" err="1">
                <a:latin typeface="Arial" panose="020B0604020202020204" pitchFamily="34" charset="0"/>
                <a:cs typeface="Arial" panose="020B0604020202020204" pitchFamily="34" charset="0"/>
              </a:rPr>
              <a:t>rucsack</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Water, Hot Drink.</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Shelter – Group Shelter, individual </a:t>
            </a:r>
            <a:r>
              <a:rPr lang="en-US" sz="2000" dirty="0" err="1">
                <a:latin typeface="Arial" panose="020B0604020202020204" pitchFamily="34" charset="0"/>
                <a:cs typeface="Arial" panose="020B0604020202020204" pitchFamily="34" charset="0"/>
              </a:rPr>
              <a:t>Bivi</a:t>
            </a:r>
            <a:r>
              <a:rPr lang="en-US" sz="2000" dirty="0">
                <a:latin typeface="Arial" panose="020B0604020202020204" pitchFamily="34" charset="0"/>
                <a:cs typeface="Arial" panose="020B0604020202020204" pitchFamily="34" charset="0"/>
              </a:rPr>
              <a:t> Bag.</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Map &amp; Compass, Whistle.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First Aid kit.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Torch and spare batteries </a:t>
            </a:r>
          </a:p>
          <a:p>
            <a:endParaRPr lang="en-US" sz="2000" dirty="0"/>
          </a:p>
          <a:p>
            <a:r>
              <a:rPr lang="en-US" sz="2000" dirty="0">
                <a:latin typeface="Arial" panose="020B0604020202020204" pitchFamily="34" charset="0"/>
                <a:cs typeface="Arial" panose="020B0604020202020204" pitchFamily="34" charset="0"/>
              </a:rPr>
              <a:t>Mobile phone &amp; battery booster.</a:t>
            </a:r>
          </a:p>
          <a:p>
            <a:endParaRPr lang="en-US" dirty="0"/>
          </a:p>
          <a:p>
            <a:endParaRPr lang="en-US" dirty="0"/>
          </a:p>
        </p:txBody>
      </p:sp>
    </p:spTree>
    <p:extLst>
      <p:ext uri="{BB962C8B-B14F-4D97-AF65-F5344CB8AC3E}">
        <p14:creationId xmlns:p14="http://schemas.microsoft.com/office/powerpoint/2010/main" val="18170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324BB-2E5C-16C9-4E8B-D652A2845366}"/>
              </a:ext>
            </a:extLst>
          </p:cNvPr>
          <p:cNvSpPr>
            <a:spLocks noGrp="1"/>
          </p:cNvSpPr>
          <p:nvPr>
            <p:ph type="title"/>
          </p:nvPr>
        </p:nvSpPr>
        <p:spPr>
          <a:xfrm>
            <a:off x="457200" y="274638"/>
            <a:ext cx="8229600" cy="778098"/>
          </a:xfrm>
        </p:spPr>
        <p:txBody>
          <a:bodyPr/>
          <a:lstStyle/>
          <a:p>
            <a:r>
              <a:rPr lang="en-US" u="sng" dirty="0">
                <a:latin typeface="Arial" panose="020B0604020202020204" pitchFamily="34" charset="0"/>
                <a:cs typeface="Arial" panose="020B0604020202020204" pitchFamily="34" charset="0"/>
              </a:rPr>
              <a:t>Before you set out</a:t>
            </a:r>
          </a:p>
        </p:txBody>
      </p:sp>
      <p:sp>
        <p:nvSpPr>
          <p:cNvPr id="4" name="TextBox 3">
            <a:extLst>
              <a:ext uri="{FF2B5EF4-FFF2-40B4-BE49-F238E27FC236}">
                <a16:creationId xmlns:a16="http://schemas.microsoft.com/office/drawing/2014/main" id="{704EC261-668F-0CE5-1D8E-8F97175CBB96}"/>
              </a:ext>
            </a:extLst>
          </p:cNvPr>
          <p:cNvSpPr txBox="1"/>
          <p:nvPr/>
        </p:nvSpPr>
        <p:spPr>
          <a:xfrm>
            <a:off x="457200" y="1245139"/>
            <a:ext cx="8229600" cy="501675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Charge your phone. Many incident occur towards the end of the day when you and your phone might be low on energy!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Plan your route carefully. Consider the time of year, terrain and the nature of the trip, the skills and capabilities of yourself and the members of your party - and chose your route accordingly. Remember in winter it gets dark early.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Check the weather forecast and general hill conditions.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Leave details of your planned route. Include start and finish points and an estimated time of return. Ideally this information should be left with someone reliable who can raise the alarm if needed.</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Eat well before you start out and remember to eat and hydrate during the trip.</a:t>
            </a:r>
          </a:p>
        </p:txBody>
      </p:sp>
    </p:spTree>
    <p:extLst>
      <p:ext uri="{BB962C8B-B14F-4D97-AF65-F5344CB8AC3E}">
        <p14:creationId xmlns:p14="http://schemas.microsoft.com/office/powerpoint/2010/main" val="204695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333375"/>
            <a:ext cx="7772400" cy="1470025"/>
          </a:xfrm>
        </p:spPr>
        <p:txBody>
          <a:bodyPr>
            <a:normAutofit/>
          </a:bodyPr>
          <a:lstStyle/>
          <a:p>
            <a:pPr eaLnBrk="1" hangingPunct="1">
              <a:defRPr/>
            </a:pPr>
            <a:r>
              <a:rPr lang="en-GB" altLang="en-US" u="sng" dirty="0">
                <a:solidFill>
                  <a:schemeClr val="tx1"/>
                </a:solidFill>
                <a:latin typeface="Arial" panose="020B0604020202020204" pitchFamily="34" charset="0"/>
                <a:cs typeface="Arial" panose="020B0604020202020204" pitchFamily="34" charset="0"/>
              </a:rPr>
              <a:t>Mountain</a:t>
            </a:r>
            <a:r>
              <a:rPr lang="en-GB" altLang="en-US" b="1" u="sng" dirty="0">
                <a:solidFill>
                  <a:schemeClr val="tx1"/>
                </a:solidFill>
                <a:latin typeface="Arial" panose="020B0604020202020204" pitchFamily="34" charset="0"/>
                <a:cs typeface="Arial" panose="020B0604020202020204" pitchFamily="34" charset="0"/>
              </a:rPr>
              <a:t> </a:t>
            </a:r>
            <a:r>
              <a:rPr lang="en-GB" altLang="en-US" u="sng" dirty="0">
                <a:solidFill>
                  <a:schemeClr val="tx1"/>
                </a:solidFill>
                <a:latin typeface="Arial" panose="020B0604020202020204" pitchFamily="34" charset="0"/>
                <a:cs typeface="Arial" panose="020B0604020202020204" pitchFamily="34" charset="0"/>
              </a:rPr>
              <a:t>Awareness</a:t>
            </a:r>
          </a:p>
        </p:txBody>
      </p:sp>
      <p:sp>
        <p:nvSpPr>
          <p:cNvPr id="2053" name="Text Box 5"/>
          <p:cNvSpPr txBox="1">
            <a:spLocks noChangeArrowheads="1"/>
          </p:cNvSpPr>
          <p:nvPr/>
        </p:nvSpPr>
        <p:spPr bwMode="auto">
          <a:xfrm>
            <a:off x="179513" y="1773238"/>
            <a:ext cx="8712967"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3200"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            </a:t>
            </a:r>
          </a:p>
          <a:p>
            <a:pPr marL="571500" indent="-571500">
              <a:buSzPct val="96000"/>
              <a:buFont typeface="Wingdings" pitchFamily="2" charset="2"/>
              <a:buChar char="v"/>
              <a:defRPr/>
            </a:pPr>
            <a:r>
              <a:rPr lang="en-US" altLang="en-US" sz="3200" dirty="0">
                <a:latin typeface="Arial" panose="020B0604020202020204" pitchFamily="34" charset="0"/>
                <a:cs typeface="Arial" panose="020B0604020202020204" pitchFamily="34" charset="0"/>
              </a:rPr>
              <a:t>Weather</a:t>
            </a:r>
          </a:p>
          <a:p>
            <a:pPr marL="571500" indent="-571500">
              <a:buSzPct val="96000"/>
              <a:buFont typeface="Wingdings" pitchFamily="2" charset="2"/>
              <a:buChar char="v"/>
              <a:defRPr/>
            </a:pPr>
            <a:endParaRPr lang="en-US" altLang="en-US" sz="3200" dirty="0">
              <a:solidFill>
                <a:srgbClr val="FFFF00"/>
              </a:solidFill>
              <a:latin typeface="Arial" panose="020B0604020202020204" pitchFamily="34" charset="0"/>
              <a:cs typeface="Arial" panose="020B0604020202020204" pitchFamily="34" charset="0"/>
            </a:endParaRPr>
          </a:p>
          <a:p>
            <a:pPr marL="571500" indent="-571500">
              <a:buSzPct val="96000"/>
              <a:buFont typeface="Wingdings" pitchFamily="2" charset="2"/>
              <a:buChar char="v"/>
              <a:defRPr/>
            </a:pPr>
            <a:r>
              <a:rPr lang="en-US" altLang="en-US" sz="3200" dirty="0">
                <a:latin typeface="Arial" panose="020B0604020202020204" pitchFamily="34" charset="0"/>
                <a:cs typeface="Arial" panose="020B0604020202020204" pitchFamily="34" charset="0"/>
              </a:rPr>
              <a:t>Daylight</a:t>
            </a:r>
          </a:p>
          <a:p>
            <a:pPr marL="571500" indent="-571500">
              <a:buSzPct val="96000"/>
              <a:buFont typeface="Wingdings" pitchFamily="2" charset="2"/>
              <a:buChar char="v"/>
              <a:defRPr/>
            </a:pPr>
            <a:endParaRPr lang="en-US" altLang="en-US" sz="3200" dirty="0">
              <a:solidFill>
                <a:srgbClr val="FFFF00"/>
              </a:solidFill>
              <a:latin typeface="Arial" panose="020B0604020202020204" pitchFamily="34" charset="0"/>
              <a:cs typeface="Arial" panose="020B0604020202020204" pitchFamily="34" charset="0"/>
            </a:endParaRPr>
          </a:p>
          <a:p>
            <a:pPr marL="571500" indent="-571500">
              <a:buSzPct val="96000"/>
              <a:buFont typeface="Wingdings" pitchFamily="2" charset="2"/>
              <a:buChar char="v"/>
              <a:defRPr/>
            </a:pPr>
            <a:r>
              <a:rPr lang="en-US" altLang="en-US" sz="3200" dirty="0">
                <a:latin typeface="Arial" panose="020B0604020202020204" pitchFamily="34" charset="0"/>
                <a:cs typeface="Arial" panose="020B0604020202020204" pitchFamily="34" charset="0"/>
              </a:rPr>
              <a:t>Objective hazards and possible dangers</a:t>
            </a:r>
          </a:p>
          <a:p>
            <a:pPr marL="571500" indent="-571500">
              <a:buSzPct val="96000"/>
              <a:buFont typeface="Wingdings" pitchFamily="2" charset="2"/>
              <a:buChar char="v"/>
              <a:defRPr/>
            </a:pPr>
            <a:endParaRPr lang="en-US" altLang="en-US" sz="3200" dirty="0">
              <a:latin typeface="Arial" panose="020B0604020202020204" pitchFamily="34" charset="0"/>
              <a:cs typeface="Arial" panose="020B0604020202020204" pitchFamily="34" charset="0"/>
            </a:endParaRPr>
          </a:p>
          <a:p>
            <a:pPr marL="571500" indent="-571500">
              <a:buSzPct val="96000"/>
              <a:buFont typeface="Wingdings" pitchFamily="2" charset="2"/>
              <a:buChar char="v"/>
              <a:defRPr/>
            </a:pPr>
            <a:r>
              <a:rPr lang="en-US" altLang="en-US" sz="3200" dirty="0">
                <a:latin typeface="Arial" panose="020B0604020202020204" pitchFamily="34" charset="0"/>
                <a:cs typeface="Arial" panose="020B0604020202020204" pitchFamily="34" charset="0"/>
              </a:rPr>
              <a:t>Subjective elements</a:t>
            </a:r>
          </a:p>
          <a:p>
            <a:pPr>
              <a:defRPr/>
            </a:pPr>
            <a:r>
              <a:rPr lang="en-GB" altLang="en-U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2F5D2D3C-7991-4F29-8AA7-AED8A3BC8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59" y="1340767"/>
            <a:ext cx="3569678" cy="1272173"/>
          </a:xfrm>
          <a:prstGeom prst="rect">
            <a:avLst/>
          </a:prstGeom>
        </p:spPr>
      </p:pic>
      <p:pic>
        <p:nvPicPr>
          <p:cNvPr id="7" name="Picture 6">
            <a:hlinkClick r:id="rId4"/>
            <a:extLst>
              <a:ext uri="{FF2B5EF4-FFF2-40B4-BE49-F238E27FC236}">
                <a16:creationId xmlns:a16="http://schemas.microsoft.com/office/drawing/2014/main" id="{3819B431-109A-046F-E56F-C78616B9F0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1319844"/>
            <a:ext cx="2109156" cy="2109156"/>
          </a:xfrm>
          <a:prstGeom prst="rect">
            <a:avLst/>
          </a:prstGeom>
        </p:spPr>
      </p:pic>
      <p:pic>
        <p:nvPicPr>
          <p:cNvPr id="1026" name="Picture 2" descr="Mountaineering Scotland">
            <a:hlinkClick r:id="rId6"/>
            <a:extLst>
              <a:ext uri="{FF2B5EF4-FFF2-40B4-BE49-F238E27FC236}">
                <a16:creationId xmlns:a16="http://schemas.microsoft.com/office/drawing/2014/main" id="{8D9B73E4-9617-B957-41AB-A7D09C10EB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359" y="3429000"/>
            <a:ext cx="2521352" cy="25268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8"/>
            <a:extLst>
              <a:ext uri="{FF2B5EF4-FFF2-40B4-BE49-F238E27FC236}">
                <a16:creationId xmlns:a16="http://schemas.microsoft.com/office/drawing/2014/main" id="{C5E336C3-0875-D2A5-C604-6D2585935E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11960" y="4158208"/>
            <a:ext cx="4176464" cy="1728192"/>
          </a:xfrm>
          <a:prstGeom prst="rect">
            <a:avLst/>
          </a:prstGeom>
        </p:spPr>
      </p:pic>
      <p:sp>
        <p:nvSpPr>
          <p:cNvPr id="5" name="TextBox 4">
            <a:extLst>
              <a:ext uri="{FF2B5EF4-FFF2-40B4-BE49-F238E27FC236}">
                <a16:creationId xmlns:a16="http://schemas.microsoft.com/office/drawing/2014/main" id="{2EC1FA8E-C005-AE67-2518-66EEA400D89A}"/>
              </a:ext>
            </a:extLst>
          </p:cNvPr>
          <p:cNvSpPr txBox="1"/>
          <p:nvPr/>
        </p:nvSpPr>
        <p:spPr>
          <a:xfrm>
            <a:off x="1898030" y="129397"/>
            <a:ext cx="5347939" cy="707886"/>
          </a:xfrm>
          <a:prstGeom prst="rect">
            <a:avLst/>
          </a:prstGeom>
          <a:noFill/>
        </p:spPr>
        <p:txBody>
          <a:bodyPr wrap="none" rtlCol="0">
            <a:spAutoFit/>
          </a:bodyPr>
          <a:lstStyle/>
          <a:p>
            <a:r>
              <a:rPr lang="en-US" sz="4000" u="sng" dirty="0">
                <a:latin typeface="Arial" panose="020B0604020202020204" pitchFamily="34" charset="0"/>
                <a:cs typeface="Arial" panose="020B0604020202020204" pitchFamily="34" charset="0"/>
              </a:rPr>
              <a:t>Sources of Information</a:t>
            </a:r>
          </a:p>
        </p:txBody>
      </p:sp>
    </p:spTree>
    <p:extLst>
      <p:ext uri="{BB962C8B-B14F-4D97-AF65-F5344CB8AC3E}">
        <p14:creationId xmlns:p14="http://schemas.microsoft.com/office/powerpoint/2010/main" val="229497072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891</Words>
  <Application>Microsoft Office PowerPoint</Application>
  <PresentationFormat>On-screen Show (4:3)</PresentationFormat>
  <Paragraphs>161</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PowerPoint Presentation</vt:lpstr>
      <vt:lpstr>PowerPoint Presentation</vt:lpstr>
      <vt:lpstr>PowerPoint Presentation</vt:lpstr>
      <vt:lpstr>PowerPoint Presentation</vt:lpstr>
      <vt:lpstr>Think About</vt:lpstr>
      <vt:lpstr>What are you carrying?</vt:lpstr>
      <vt:lpstr>Before you set out</vt:lpstr>
      <vt:lpstr>Mountain Awareness</vt:lpstr>
      <vt:lpstr>PowerPoint Presentation</vt:lpstr>
      <vt:lpstr>In the Mountains</vt:lpstr>
      <vt:lpstr>PowerPoint Presentation</vt:lpstr>
      <vt:lpstr>SCOTTISH MOUNTAIN RESCUE 2022</vt:lpstr>
      <vt:lpstr>PowerPoint Presentation</vt:lpstr>
      <vt:lpstr>PowerPoint Presentation</vt:lpstr>
      <vt:lpstr>Future 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 Di Maio</dc:creator>
  <cp:lastModifiedBy>Graham Payne</cp:lastModifiedBy>
  <cp:revision>159</cp:revision>
  <dcterms:created xsi:type="dcterms:W3CDTF">2016-06-15T08:17:14Z</dcterms:created>
  <dcterms:modified xsi:type="dcterms:W3CDTF">2023-09-28T23:02:01Z</dcterms:modified>
</cp:coreProperties>
</file>